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6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3" roundtripDataSignature="AMtx7mgwGqcaKsEL1kiThB36Ddqr1n1Mh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9BEEEE-CBE2-4E4A-94BA-D772ACC35C55}" v="14" dt="2023-03-30T14:39:21.2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54558" autoAdjust="0"/>
  </p:normalViewPr>
  <p:slideViewPr>
    <p:cSldViewPr snapToGrid="0">
      <p:cViewPr varScale="1">
        <p:scale>
          <a:sx n="34" d="100"/>
          <a:sy n="34" d="100"/>
        </p:scale>
        <p:origin x="19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79" Type="http://schemas.microsoft.com/office/2018/10/relationships/authors" Target="author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customXml" Target="../customXml/item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80" Type="http://schemas.openxmlformats.org/officeDocument/2006/relationships/customXml" Target="../customXml/item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customschemas.google.com/relationships/presentationmetadata" Target="metadata"/><Relationship Id="rId78" Type="http://schemas.microsoft.com/office/2015/10/relationships/revisionInfo" Target="revisionInfo.xml"/><Relationship Id="rId81"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29"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3" Type="http://schemas.openxmlformats.org/officeDocument/2006/relationships/hyperlink" Target="https://images.exploreyork.org.uk/default.aspx" TargetMode="External"/><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3e0908252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3e0908252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3" name="Google Shape;173;g13e0908252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Image: Wikimedia Commons, https://commons.wikimedia.org/wiki/File:Plaque_Leeman_Road_York_1.jpg</a:t>
            </a:r>
            <a:endParaRPr dirty="0"/>
          </a:p>
        </p:txBody>
      </p:sp>
      <p:sp>
        <p:nvSpPr>
          <p:cNvPr id="179" name="Google Shape;17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Image: R Bruce</a:t>
            </a:r>
            <a:endParaRPr dirty="0"/>
          </a:p>
        </p:txBody>
      </p:sp>
      <p:sp>
        <p:nvSpPr>
          <p:cNvPr id="185" name="Google Shape;18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Image: © Stephen Richards: https://www.geograph.org.uk/photo/4913901</a:t>
            </a:r>
            <a:endParaRPr dirty="0"/>
          </a:p>
        </p:txBody>
      </p:sp>
      <p:sp>
        <p:nvSpPr>
          <p:cNvPr id="196" name="Google Shape;19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Image: R Bruce</a:t>
            </a:r>
            <a:endParaRPr dirty="0"/>
          </a:p>
        </p:txBody>
      </p:sp>
      <p:sp>
        <p:nvSpPr>
          <p:cNvPr id="203" name="Google Shape;20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9" name="Google Shape;24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Map: Ordnance Survey, www.ordnancesurvey.co.uk</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Note: Railway and river. More houses, including some not in the grid pattern. Bridge crossing the river. </a:t>
            </a:r>
            <a:endParaRPr dirty="0"/>
          </a:p>
        </p:txBody>
      </p:sp>
      <p:sp>
        <p:nvSpPr>
          <p:cNvPr id="250" name="Google Shape;25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Map: National Library of Scotland, </a:t>
            </a:r>
            <a:r>
              <a:rPr lang="en-GB" b="0" dirty="0"/>
              <a:t>https://maps.nls.uk</a:t>
            </a:r>
          </a:p>
          <a:p>
            <a:pPr marL="0" lvl="0" indent="0" algn="l" rtl="0">
              <a:spcBef>
                <a:spcPts val="0"/>
              </a:spcBef>
              <a:spcAft>
                <a:spcPts val="0"/>
              </a:spcAft>
              <a:buNone/>
            </a:pPr>
            <a:endParaRPr lang="en-GB" b="0" dirty="0"/>
          </a:p>
          <a:p>
            <a:pPr marL="0" lvl="0" indent="0" algn="l" rtl="0">
              <a:spcBef>
                <a:spcPts val="0"/>
              </a:spcBef>
              <a:spcAft>
                <a:spcPts val="0"/>
              </a:spcAft>
              <a:buNone/>
            </a:pPr>
            <a:r>
              <a:rPr lang="en-GB" dirty="0"/>
              <a:t>1890s: Grid of streets has started to be built. Railway and river. Ferry to cross the river. </a:t>
            </a:r>
            <a:endParaRPr dirty="0"/>
          </a:p>
        </p:txBody>
      </p:sp>
      <p:sp>
        <p:nvSpPr>
          <p:cNvPr id="257" name="Google Shape;257;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Map: National Library of Scotland, </a:t>
            </a:r>
            <a:r>
              <a:rPr lang="en-GB" b="0" dirty="0"/>
              <a:t>https://maps.nls.uk</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1850s: River recognisable but no railway line. Shape of field boundaries. </a:t>
            </a:r>
            <a:endParaRPr dirty="0"/>
          </a:p>
        </p:txBody>
      </p:sp>
      <p:sp>
        <p:nvSpPr>
          <p:cNvPr id="264" name="Google Shape;26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Maps: National Library of Scotland, </a:t>
            </a:r>
            <a:r>
              <a:rPr lang="en-GB" b="0" dirty="0"/>
              <a:t>https://maps.nls.uk</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Previous maps plus maps from 1910s and 1950s. By 1950s, semi-detached houses built as well as terraces. </a:t>
            </a:r>
            <a:endParaRPr dirty="0"/>
          </a:p>
        </p:txBody>
      </p:sp>
      <p:sp>
        <p:nvSpPr>
          <p:cNvPr id="276" name="Google Shape;27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3606775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9158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3de598a6a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3de598a6a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g13de598a6a8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19</a:t>
            </a:fld>
            <a:endParaRPr/>
          </a:p>
        </p:txBody>
      </p:sp>
    </p:spTree>
    <p:extLst>
      <p:ext uri="{BB962C8B-B14F-4D97-AF65-F5344CB8AC3E}">
        <p14:creationId xmlns:p14="http://schemas.microsoft.com/office/powerpoint/2010/main" val="2134348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 name="Google Shape;1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5838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Images: R Bruce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Top row: shop, Leeman pub, takeaway, church, Jubilee pub </a:t>
            </a:r>
          </a:p>
          <a:p>
            <a:pPr marL="0" lvl="0" indent="0" algn="l" rtl="0">
              <a:spcBef>
                <a:spcPts val="0"/>
              </a:spcBef>
              <a:spcAft>
                <a:spcPts val="0"/>
              </a:spcAft>
              <a:buNone/>
            </a:pPr>
            <a:r>
              <a:rPr lang="en-GB" dirty="0"/>
              <a:t>Bottom row: hairdresser, park, semi-detached house, terraced house, war memorial</a:t>
            </a:r>
            <a:endParaRPr b="1" dirty="0"/>
          </a:p>
        </p:txBody>
      </p:sp>
      <p:sp>
        <p:nvSpPr>
          <p:cNvPr id="110" name="Google Shape;1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extLst>
      <p:ext uri="{BB962C8B-B14F-4D97-AF65-F5344CB8AC3E}">
        <p14:creationId xmlns:p14="http://schemas.microsoft.com/office/powerpoint/2010/main" val="3424563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4296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0" name="Google Shape;13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6915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extLst>
      <p:ext uri="{BB962C8B-B14F-4D97-AF65-F5344CB8AC3E}">
        <p14:creationId xmlns:p14="http://schemas.microsoft.com/office/powerpoint/2010/main" val="3949533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4996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3eac13ead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3eac13ead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g13eac13ead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26</a:t>
            </a:fld>
            <a:endParaRPr/>
          </a:p>
        </p:txBody>
      </p:sp>
    </p:spTree>
    <p:extLst>
      <p:ext uri="{BB962C8B-B14F-4D97-AF65-F5344CB8AC3E}">
        <p14:creationId xmlns:p14="http://schemas.microsoft.com/office/powerpoint/2010/main" val="3804224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b="0" dirty="0"/>
              <a:t>Image: R Bruce</a:t>
            </a:r>
            <a:endParaRPr b="0" dirty="0"/>
          </a:p>
        </p:txBody>
      </p:sp>
      <p:sp>
        <p:nvSpPr>
          <p:cNvPr id="104" name="Google Shape;1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5321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l"/>
            <a:r>
              <a:rPr lang="en-GB" b="0" i="0" dirty="0">
                <a:solidFill>
                  <a:srgbClr val="069FDB"/>
                </a:solidFill>
                <a:effectLst/>
                <a:latin typeface="Segoe UI" panose="020B0502040204020203" pitchFamily="34" charset="0"/>
                <a:cs typeface="Segoe UI"/>
              </a:rPr>
              <a:t>Image: © City of York Council / Explore York Libraries and Archives Mutual Ltd, Asset ID: 1002399, https://images.exploreyork.org.uk/default.aspx </a:t>
            </a:r>
          </a:p>
        </p:txBody>
      </p:sp>
      <p:sp>
        <p:nvSpPr>
          <p:cNvPr id="112" name="Google Shape;11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28</a:t>
            </a:fld>
            <a:endParaRPr/>
          </a:p>
        </p:txBody>
      </p:sp>
    </p:spTree>
    <p:extLst>
      <p:ext uri="{BB962C8B-B14F-4D97-AF65-F5344CB8AC3E}">
        <p14:creationId xmlns:p14="http://schemas.microsoft.com/office/powerpoint/2010/main" val="13868652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b="0" dirty="0"/>
              <a:t>Images: R Bruce; </a:t>
            </a:r>
            <a:r>
              <a:rPr lang="en-GB" b="0" i="0" dirty="0">
                <a:solidFill>
                  <a:srgbClr val="069FDB"/>
                </a:solidFill>
                <a:effectLst/>
                <a:latin typeface="Segoe UI" panose="020B0502040204020203" pitchFamily="34" charset="0"/>
                <a:cs typeface="Segoe UI"/>
              </a:rPr>
              <a:t>© City of York Council / Explore York Libraries and Archives Mutual Ltd, https://images.exploreyork.org.uk/default.aspx </a:t>
            </a:r>
            <a:endParaRPr lang="en-GB" dirty="0"/>
          </a:p>
        </p:txBody>
      </p:sp>
      <p:sp>
        <p:nvSpPr>
          <p:cNvPr id="118" name="Google Shape;11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89798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b="0" dirty="0"/>
              <a:t>Images: R Bruce</a:t>
            </a:r>
            <a:endParaRPr b="0" dirty="0"/>
          </a:p>
        </p:txBody>
      </p:sp>
      <p:sp>
        <p:nvSpPr>
          <p:cNvPr id="125" name="Google Shape;12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7629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Images: R Bruce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The new houses are built on the site of the old school. </a:t>
            </a:r>
            <a:endParaRPr b="1" dirty="0"/>
          </a:p>
        </p:txBody>
      </p:sp>
      <p:sp>
        <p:nvSpPr>
          <p:cNvPr id="133" name="Google Shape;133;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31</a:t>
            </a:fld>
            <a:endParaRPr/>
          </a:p>
        </p:txBody>
      </p:sp>
    </p:spTree>
    <p:extLst>
      <p:ext uri="{BB962C8B-B14F-4D97-AF65-F5344CB8AC3E}">
        <p14:creationId xmlns:p14="http://schemas.microsoft.com/office/powerpoint/2010/main" val="30351626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32</a:t>
            </a:fld>
            <a:endParaRPr/>
          </a:p>
        </p:txBody>
      </p:sp>
    </p:spTree>
    <p:extLst>
      <p:ext uri="{BB962C8B-B14F-4D97-AF65-F5344CB8AC3E}">
        <p14:creationId xmlns:p14="http://schemas.microsoft.com/office/powerpoint/2010/main" val="2507861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2986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624052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2667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13ea517aa2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13ea517aa2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g13ea517aa2c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36</a:t>
            </a:fld>
            <a:endParaRPr/>
          </a:p>
        </p:txBody>
      </p:sp>
    </p:spTree>
    <p:extLst>
      <p:ext uri="{BB962C8B-B14F-4D97-AF65-F5344CB8AC3E}">
        <p14:creationId xmlns:p14="http://schemas.microsoft.com/office/powerpoint/2010/main" val="5783811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b="0" dirty="0"/>
              <a:t>Images: R Bruce</a:t>
            </a:r>
            <a:endParaRPr b="0" dirty="0"/>
          </a:p>
        </p:txBody>
      </p:sp>
      <p:sp>
        <p:nvSpPr>
          <p:cNvPr id="104" name="Google Shape;1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06562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0" dirty="0"/>
              <a:t>Image: </a:t>
            </a:r>
            <a:r>
              <a:rPr lang="en-GB" b="0" i="0" u="none" strike="noStrike" dirty="0">
                <a:solidFill>
                  <a:srgbClr val="EDEBE9"/>
                </a:solidFill>
                <a:effectLst/>
                <a:latin typeface="Segoe UI" panose="020B0502040204020203" pitchFamily="34" charset="0"/>
              </a:rPr>
              <a:t>©</a:t>
            </a:r>
            <a:r>
              <a:rPr lang="en-GB" b="1" i="0" dirty="0">
                <a:solidFill>
                  <a:srgbClr val="414042"/>
                </a:solidFill>
                <a:effectLst/>
                <a:latin typeface="Segoe UI" panose="020B0502040204020203" pitchFamily="34" charset="0"/>
              </a:rPr>
              <a:t> </a:t>
            </a:r>
            <a:r>
              <a:rPr lang="en-GB" b="0" i="0" dirty="0">
                <a:solidFill>
                  <a:srgbClr val="414042"/>
                </a:solidFill>
                <a:effectLst/>
                <a:latin typeface="Segoe UI" panose="020B0502040204020203" pitchFamily="34" charset="0"/>
              </a:rPr>
              <a:t>City of York Council / Explore York Libraries and Archives Mutual Ltd, </a:t>
            </a:r>
            <a:r>
              <a:rPr lang="en-GB" b="0" dirty="0"/>
              <a:t>https://images.exploreyork.org.uk/default.aspx</a:t>
            </a:r>
            <a:endParaRPr b="0" dirty="0"/>
          </a:p>
          <a:p>
            <a:pPr marL="0" lvl="0" indent="0" algn="l" rtl="0">
              <a:spcBef>
                <a:spcPts val="0"/>
              </a:spcBef>
              <a:spcAft>
                <a:spcPts val="0"/>
              </a:spcAft>
              <a:buNone/>
            </a:pPr>
            <a:endParaRPr b="1" dirty="0"/>
          </a:p>
        </p:txBody>
      </p:sp>
      <p:sp>
        <p:nvSpPr>
          <p:cNvPr id="113" name="Google Shape;11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38</a:t>
            </a:fld>
            <a:endParaRPr/>
          </a:p>
        </p:txBody>
      </p:sp>
    </p:spTree>
    <p:extLst>
      <p:ext uri="{BB962C8B-B14F-4D97-AF65-F5344CB8AC3E}">
        <p14:creationId xmlns:p14="http://schemas.microsoft.com/office/powerpoint/2010/main" val="21209426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0" dirty="0"/>
              <a:t>Image: PR/Y/BAR/62  Parish records of York, St Barnabas. Church magazines, 1956-1983. Images reproduced courtesy of the Borthwick Institute for Archives, University of York, www.york.ac.uk/borthwick</a:t>
            </a:r>
            <a:endParaRPr b="0" dirty="0"/>
          </a:p>
        </p:txBody>
      </p:sp>
      <p:sp>
        <p:nvSpPr>
          <p:cNvPr id="121" name="Google Shape;12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39</a:t>
            </a:fld>
            <a:endParaRPr/>
          </a:p>
        </p:txBody>
      </p:sp>
    </p:spTree>
    <p:extLst>
      <p:ext uri="{BB962C8B-B14F-4D97-AF65-F5344CB8AC3E}">
        <p14:creationId xmlns:p14="http://schemas.microsoft.com/office/powerpoint/2010/main" val="24628365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37803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b="0" i="0" dirty="0"/>
              <a:t>Image: St Barnabas Church, York</a:t>
            </a:r>
            <a:endParaRPr b="0" i="0" dirty="0"/>
          </a:p>
        </p:txBody>
      </p:sp>
      <p:sp>
        <p:nvSpPr>
          <p:cNvPr id="132" name="Google Shape;13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09574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64003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b="0" dirty="0"/>
              <a:t>Image:   RFAM/BSR/UOY/21/28 Rowntree Family Papers, papers of Benjamin Seebohm Rowntree. Papers concerning the analysis of shops and numbers of customers across York, including descriptions of general shops in the Leeman Road area. Images reproduced courtesy of the Borthwick Institute for Archives, University of York, www.york.ac.uk/borthwick</a:t>
            </a:r>
            <a:endParaRPr b="0" dirty="0"/>
          </a:p>
        </p:txBody>
      </p:sp>
      <p:sp>
        <p:nvSpPr>
          <p:cNvPr id="144" name="Google Shape;14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43</a:t>
            </a:fld>
            <a:endParaRPr/>
          </a:p>
        </p:txBody>
      </p:sp>
    </p:spTree>
    <p:extLst>
      <p:ext uri="{BB962C8B-B14F-4D97-AF65-F5344CB8AC3E}">
        <p14:creationId xmlns:p14="http://schemas.microsoft.com/office/powerpoint/2010/main" val="37951352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763122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5" name="Google Shape;15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6120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b="0" dirty="0"/>
              <a:t>Image: R Bruce</a:t>
            </a:r>
            <a:endParaRPr b="0" dirty="0"/>
          </a:p>
        </p:txBody>
      </p:sp>
      <p:sp>
        <p:nvSpPr>
          <p:cNvPr id="164" name="Google Shape;16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9578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942476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559366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19520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3dde1484f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3dde1484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529876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07299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430240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92849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645974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059857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272037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69119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3eaad53cb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3eaad53cb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38348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Maps: (left and centre) National Library of Scotland, </a:t>
            </a:r>
            <a:r>
              <a:rPr lang="en-GB" b="0" dirty="0"/>
              <a:t>https://maps.nls.uk; (right) </a:t>
            </a:r>
            <a:r>
              <a:rPr lang="en-GB" dirty="0"/>
              <a:t>Ordnance Survey, www.ordnancesurvey.co.uk</a:t>
            </a:r>
          </a:p>
          <a:p>
            <a:pPr marL="0" lvl="0" indent="0" algn="l" rtl="0">
              <a:spcBef>
                <a:spcPts val="0"/>
              </a:spcBef>
              <a:spcAft>
                <a:spcPts val="0"/>
              </a:spcAft>
              <a:buNone/>
            </a:pPr>
            <a:endParaRPr dirty="0"/>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089974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0" dirty="0"/>
              <a:t>Images:</a:t>
            </a:r>
            <a:r>
              <a:rPr lang="en-GB" sz="1200" b="0" dirty="0">
                <a:solidFill>
                  <a:schemeClr val="dk1"/>
                </a:solidFill>
                <a:latin typeface="Calibri"/>
                <a:ea typeface="Calibri"/>
                <a:cs typeface="Calibri"/>
                <a:sym typeface="Calibri"/>
              </a:rPr>
              <a:t> (left and centre) RFAM/BSR/UOY/13/24  Rowntree Family Papers, papers of Benjamin Seebohm Rowntree. Poverty Survey Data: Photographs. </a:t>
            </a:r>
            <a:r>
              <a:rPr lang="en-GB" b="0" dirty="0"/>
              <a:t>Images reproduced courtesy of the Borthwick Institute for Archives, University of York, www.york.ac.uk/borthwick</a:t>
            </a:r>
            <a:r>
              <a:rPr lang="en-GB" sz="1200" b="0" dirty="0">
                <a:solidFill>
                  <a:schemeClr val="dk1"/>
                </a:solidFill>
                <a:latin typeface="Calibri"/>
                <a:ea typeface="Calibri"/>
                <a:cs typeface="Calibri"/>
                <a:sym typeface="Calibri"/>
              </a:rPr>
              <a:t>; (right) </a:t>
            </a:r>
            <a:r>
              <a:rPr lang="en-GB" b="0" i="0" dirty="0">
                <a:solidFill>
                  <a:srgbClr val="069FDB"/>
                </a:solidFill>
                <a:effectLst/>
                <a:latin typeface="Segoe UI" panose="020B0502040204020203" pitchFamily="34" charset="0"/>
                <a:cs typeface="Segoe UI"/>
              </a:rPr>
              <a:t>© City of York Council / Explore York Libraries and Archives Mutual Ltd, https://images.exploreyork.org.uk/default.aspx </a:t>
            </a:r>
            <a:endParaRPr b="0" dirty="0"/>
          </a:p>
        </p:txBody>
      </p:sp>
      <p:sp>
        <p:nvSpPr>
          <p:cNvPr id="107" name="Google Shape;10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519985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200" b="0" dirty="0">
                <a:solidFill>
                  <a:schemeClr val="dk1"/>
                </a:solidFill>
                <a:latin typeface="Calibri"/>
                <a:ea typeface="Calibri"/>
                <a:cs typeface="Calibri"/>
                <a:sym typeface="Calibri"/>
              </a:rPr>
              <a:t>Image: </a:t>
            </a:r>
            <a:r>
              <a:rPr lang="en-GB" sz="1200" b="0" u="sng" dirty="0">
                <a:solidFill>
                  <a:schemeClr val="hlink"/>
                </a:solidFill>
                <a:latin typeface="Calibri"/>
                <a:ea typeface="Calibri"/>
                <a:cs typeface="Calibri"/>
                <a:sym typeface="Calibri"/>
                <a:hlinkClick r:id="rId3"/>
              </a:rPr>
              <a:t>https://images.exploreyork.org.uk/default.aspx</a:t>
            </a:r>
            <a:endParaRPr sz="1200" b="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b="1" dirty="0">
              <a:solidFill>
                <a:schemeClr val="dk1"/>
              </a:solidFill>
              <a:latin typeface="Calibri"/>
              <a:ea typeface="Calibri"/>
              <a:cs typeface="Calibri"/>
              <a:sym typeface="Calibri"/>
            </a:endParaRPr>
          </a:p>
        </p:txBody>
      </p:sp>
      <p:sp>
        <p:nvSpPr>
          <p:cNvPr id="115" name="Google Shape;11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03171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08231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32202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58207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607196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8" name="Google Shape;14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234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7"/>
          <p:cNvSpPr>
            <a:spLocks noGrp="1"/>
          </p:cNvSpPr>
          <p:nvPr>
            <p:ph type="pic" idx="2"/>
          </p:nvPr>
        </p:nvSpPr>
        <p:spPr>
          <a:xfrm>
            <a:off x="5183188" y="987425"/>
            <a:ext cx="6172200" cy="4873625"/>
          </a:xfrm>
          <a:prstGeom prst="rect">
            <a:avLst/>
          </a:prstGeom>
          <a:noFill/>
          <a:ln>
            <a:noFill/>
          </a:ln>
        </p:spPr>
      </p:sp>
      <p:sp>
        <p:nvSpPr>
          <p:cNvPr id="68" name="Google Shape;68;p2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0"/>
        <p:cNvGrpSpPr/>
        <p:nvPr/>
      </p:nvGrpSpPr>
      <p:grpSpPr>
        <a:xfrm>
          <a:off x="0" y="0"/>
          <a:ext cx="0" cy="0"/>
          <a:chOff x="0" y="0"/>
          <a:chExt cx="0" cy="0"/>
        </a:xfrm>
      </p:grpSpPr>
      <p:sp>
        <p:nvSpPr>
          <p:cNvPr id="91" name="Google Shape;9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4"/>
        <p:cNvGrpSpPr/>
        <p:nvPr/>
      </p:nvGrpSpPr>
      <p:grpSpPr>
        <a:xfrm>
          <a:off x="0" y="0"/>
          <a:ext cx="0" cy="0"/>
          <a:chOff x="0" y="0"/>
          <a:chExt cx="0" cy="0"/>
        </a:xfrm>
      </p:grpSpPr>
      <p:sp>
        <p:nvSpPr>
          <p:cNvPr id="95" name="Google Shape;95;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7" name="Google Shape;97;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0"/>
        <p:cNvGrpSpPr/>
        <p:nvPr/>
      </p:nvGrpSpPr>
      <p:grpSpPr>
        <a:xfrm>
          <a:off x="0" y="0"/>
          <a:ext cx="0" cy="0"/>
          <a:chOff x="0" y="0"/>
          <a:chExt cx="0" cy="0"/>
        </a:xfrm>
      </p:grpSpPr>
      <p:sp>
        <p:nvSpPr>
          <p:cNvPr id="101" name="Google Shape;10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6"/>
        <p:cNvGrpSpPr/>
        <p:nvPr/>
      </p:nvGrpSpPr>
      <p:grpSpPr>
        <a:xfrm>
          <a:off x="0" y="0"/>
          <a:ext cx="0" cy="0"/>
          <a:chOff x="0" y="0"/>
          <a:chExt cx="0" cy="0"/>
        </a:xfrm>
      </p:grpSpPr>
      <p:sp>
        <p:nvSpPr>
          <p:cNvPr id="107" name="Google Shape;107;p3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3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9" name="Google Shape;10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2"/>
        <p:cNvGrpSpPr/>
        <p:nvPr/>
      </p:nvGrpSpPr>
      <p:grpSpPr>
        <a:xfrm>
          <a:off x="0" y="0"/>
          <a:ext cx="0" cy="0"/>
          <a:chOff x="0" y="0"/>
          <a:chExt cx="0" cy="0"/>
        </a:xfrm>
      </p:grpSpPr>
      <p:sp>
        <p:nvSpPr>
          <p:cNvPr id="113" name="Google Shape;113;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3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5" name="Google Shape;115;p3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9"/>
        <p:cNvGrpSpPr/>
        <p:nvPr/>
      </p:nvGrpSpPr>
      <p:grpSpPr>
        <a:xfrm>
          <a:off x="0" y="0"/>
          <a:ext cx="0" cy="0"/>
          <a:chOff x="0" y="0"/>
          <a:chExt cx="0" cy="0"/>
        </a:xfrm>
      </p:grpSpPr>
      <p:sp>
        <p:nvSpPr>
          <p:cNvPr id="120" name="Google Shape;120;p3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1" name="Google Shape;121;p3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3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3" name="Google Shape;123;p3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4" name="Google Shape;124;p3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8"/>
        <p:cNvGrpSpPr/>
        <p:nvPr/>
      </p:nvGrpSpPr>
      <p:grpSpPr>
        <a:xfrm>
          <a:off x="0" y="0"/>
          <a:ext cx="0" cy="0"/>
          <a:chOff x="0" y="0"/>
          <a:chExt cx="0" cy="0"/>
        </a:xfrm>
      </p:grpSpPr>
      <p:sp>
        <p:nvSpPr>
          <p:cNvPr id="129" name="Google Shape;129;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0" name="Google Shape;130;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36"/>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36"/>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7"/>
          <p:cNvSpPr>
            <a:spLocks noGrp="1"/>
          </p:cNvSpPr>
          <p:nvPr>
            <p:ph type="pic" idx="2"/>
          </p:nvPr>
        </p:nvSpPr>
        <p:spPr>
          <a:xfrm>
            <a:off x="5183188" y="987425"/>
            <a:ext cx="6172200" cy="4873625"/>
          </a:xfrm>
          <a:prstGeom prst="rect">
            <a:avLst/>
          </a:prstGeom>
          <a:noFill/>
          <a:ln>
            <a:noFill/>
          </a:ln>
        </p:spPr>
      </p:sp>
      <p:sp>
        <p:nvSpPr>
          <p:cNvPr id="143" name="Google Shape;143;p3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8"/>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9"/>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9"/>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8.png"/></Relationships>
</file>

<file path=ppt/slides/_rels/slide6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6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
          <p:cNvSpPr txBox="1">
            <a:spLocks noGrp="1"/>
          </p:cNvSpPr>
          <p:nvPr>
            <p:ph type="ctrTitle"/>
          </p:nvPr>
        </p:nvSpPr>
        <p:spPr>
          <a:xfrm>
            <a:off x="415611" y="992767"/>
            <a:ext cx="11360800" cy="2736800"/>
          </a:xfrm>
          <a:prstGeom prst="rect">
            <a:avLst/>
          </a:prstGeom>
          <a:noFill/>
          <a:ln>
            <a:noFill/>
          </a:ln>
        </p:spPr>
        <p:txBody>
          <a:bodyPr spcFirstLastPara="1" wrap="square" lIns="121900" tIns="121900" rIns="121900" bIns="1219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GB" b="1" dirty="0"/>
              <a:t>How much has the Leeman Road area of York changed over time?</a:t>
            </a:r>
            <a:endParaRPr b="1" dirty="0"/>
          </a:p>
        </p:txBody>
      </p:sp>
      <p:sp>
        <p:nvSpPr>
          <p:cNvPr id="164" name="Google Shape;164;p1"/>
          <p:cNvSpPr txBox="1">
            <a:spLocks noGrp="1"/>
          </p:cNvSpPr>
          <p:nvPr>
            <p:ph type="subTitle" idx="1"/>
          </p:nvPr>
        </p:nvSpPr>
        <p:spPr>
          <a:xfrm>
            <a:off x="415600" y="3778833"/>
            <a:ext cx="11360800" cy="1056800"/>
          </a:xfrm>
          <a:prstGeom prst="rect">
            <a:avLst/>
          </a:prstGeom>
          <a:noFill/>
          <a:ln>
            <a:noFill/>
          </a:ln>
        </p:spPr>
        <p:txBody>
          <a:bodyPr spcFirstLastPara="1" wrap="square" lIns="121900" tIns="121900" rIns="121900" bIns="121900" anchor="t" anchorCtr="0">
            <a:normAutofit/>
          </a:bodyPr>
          <a:lstStyle/>
          <a:p>
            <a:pPr marL="0" lvl="0" indent="0" algn="ctr" rtl="0">
              <a:lnSpc>
                <a:spcPct val="90000"/>
              </a:lnSpc>
              <a:spcBef>
                <a:spcPts val="0"/>
              </a:spcBef>
              <a:spcAft>
                <a:spcPts val="0"/>
              </a:spcAft>
              <a:buClr>
                <a:schemeClr val="dk1"/>
              </a:buClr>
              <a:buSzPts val="3200"/>
              <a:buNone/>
            </a:pPr>
            <a:r>
              <a:rPr lang="en-GB" sz="3200" b="1" dirty="0"/>
              <a:t>Lesson 1 </a:t>
            </a:r>
            <a:endParaRPr sz="32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
          <p:cNvSpPr txBox="1"/>
          <p:nvPr/>
        </p:nvSpPr>
        <p:spPr>
          <a:xfrm>
            <a:off x="432624" y="422197"/>
            <a:ext cx="10956000" cy="64940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i="0" u="none" strike="noStrike" cap="none" dirty="0">
                <a:solidFill>
                  <a:schemeClr val="dk1"/>
                </a:solidFill>
                <a:latin typeface="Calibri"/>
                <a:ea typeface="Calibri"/>
                <a:cs typeface="Calibri"/>
                <a:sym typeface="Calibri"/>
              </a:rPr>
              <a:t>Lesson 1: How can maps help us to define the Leeman Road area and identify changes? </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Introduction to the enquiry</a:t>
            </a:r>
            <a:endParaRPr sz="2400" dirty="0">
              <a:solidFill>
                <a:schemeClr val="dk1"/>
              </a:solidFill>
              <a:latin typeface="Calibri"/>
              <a:ea typeface="Calibri"/>
              <a:cs typeface="Calibri"/>
              <a:sym typeface="Calibri"/>
            </a:endParaRPr>
          </a:p>
          <a:p>
            <a:pPr marL="342900" marR="0" lvl="0" indent="-19050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Who was George Leeman?</a:t>
            </a:r>
            <a:endParaRPr dirty="0"/>
          </a:p>
          <a:p>
            <a:pPr marL="0" marR="0" lvl="0" indent="0" algn="ctr" rtl="0">
              <a:spcBef>
                <a:spcPts val="0"/>
              </a:spcBef>
              <a:spcAft>
                <a:spcPts val="0"/>
              </a:spcAft>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What do we mean by the ‘Leeman Road area’?</a:t>
            </a:r>
            <a:endParaRPr dirty="0"/>
          </a:p>
          <a:p>
            <a:pPr marL="342900" marR="0" lvl="0" indent="-19050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How do we identify the area on a map?</a:t>
            </a:r>
            <a:endParaRPr sz="2400" dirty="0">
              <a:solidFill>
                <a:schemeClr val="dk1"/>
              </a:solidFill>
              <a:latin typeface="Calibri"/>
              <a:ea typeface="Calibri"/>
              <a:cs typeface="Calibri"/>
              <a:sym typeface="Calibri"/>
            </a:endParaRPr>
          </a:p>
          <a:p>
            <a:pPr marL="342900" marR="0" lvl="0" indent="-19050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What are the differences and similarities between the current map and a historic map?</a:t>
            </a:r>
            <a:endParaRPr dirty="0"/>
          </a:p>
          <a:p>
            <a:pPr marL="342900" marR="0" lvl="0" indent="-19050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Can you place the maps in chronological order and explain your reasons? </a:t>
            </a:r>
            <a:endParaRPr dirty="0"/>
          </a:p>
          <a:p>
            <a:pPr marL="342900" marR="0" lvl="0" indent="-19050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Plenary</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g13e09082524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b="1" dirty="0"/>
              <a:t>Learning objectives</a:t>
            </a:r>
            <a:endParaRPr b="1" dirty="0"/>
          </a:p>
        </p:txBody>
      </p:sp>
      <p:sp>
        <p:nvSpPr>
          <p:cNvPr id="176" name="Google Shape;176;g13e09082524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406400" algn="ctr" rtl="0">
              <a:lnSpc>
                <a:spcPct val="100000"/>
              </a:lnSpc>
              <a:spcBef>
                <a:spcPts val="0"/>
              </a:spcBef>
              <a:spcAft>
                <a:spcPts val="0"/>
              </a:spcAft>
              <a:buSzPts val="2800"/>
              <a:buChar char="•"/>
            </a:pPr>
            <a:r>
              <a:rPr lang="en-GB" dirty="0"/>
              <a:t>To identify the features of the Leeman Road area</a:t>
            </a:r>
            <a:endParaRPr dirty="0"/>
          </a:p>
          <a:p>
            <a:pPr marL="457200" lvl="0" indent="-406400" algn="ctr" rtl="0">
              <a:lnSpc>
                <a:spcPct val="100000"/>
              </a:lnSpc>
              <a:spcBef>
                <a:spcPts val="0"/>
              </a:spcBef>
              <a:spcAft>
                <a:spcPts val="0"/>
              </a:spcAft>
              <a:buSzPts val="2800"/>
              <a:buChar char="•"/>
            </a:pPr>
            <a:r>
              <a:rPr lang="en-GB" dirty="0"/>
              <a:t>To sequence maps in chronological order</a:t>
            </a:r>
            <a:endParaRPr sz="4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
          <p:cNvSpPr txBox="1"/>
          <p:nvPr/>
        </p:nvSpPr>
        <p:spPr>
          <a:xfrm>
            <a:off x="1074599" y="998532"/>
            <a:ext cx="9763760" cy="18158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3200"/>
              <a:buFont typeface="Calibri"/>
              <a:buNone/>
            </a:pPr>
            <a:r>
              <a:rPr lang="en-GB" sz="2800" b="1" dirty="0">
                <a:solidFill>
                  <a:schemeClr val="dk1"/>
                </a:solidFill>
                <a:latin typeface="Calibri"/>
                <a:ea typeface="Calibri"/>
                <a:cs typeface="Calibri"/>
                <a:sym typeface="Calibri"/>
              </a:rPr>
              <a:t>We are going to be looking at how the Leeman Road area of York has changed over time. </a:t>
            </a:r>
            <a:endParaRPr sz="2800" b="1"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Why is it called Leeman Road? </a:t>
            </a:r>
            <a:endParaRPr sz="2800" dirty="0"/>
          </a:p>
        </p:txBody>
      </p:sp>
      <p:pic>
        <p:nvPicPr>
          <p:cNvPr id="182" name="Google Shape;182;p3" descr="A picture containing text, tree, outdoor, sign&#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101922" y="3428980"/>
            <a:ext cx="3709115" cy="246849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187" name="Google Shape;187;p4" descr="A statue of a person&#10;&#10;Description automatically generated"/>
          <p:cNvPicPr preferRelativeResize="0"/>
          <p:nvPr/>
        </p:nvPicPr>
        <p:blipFill rotWithShape="1">
          <a:blip r:embed="rId3">
            <a:alphaModFix/>
          </a:blip>
          <a:srcRect/>
          <a:stretch/>
        </p:blipFill>
        <p:spPr>
          <a:xfrm>
            <a:off x="8175871" y="1196328"/>
            <a:ext cx="2966567" cy="4465346"/>
          </a:xfrm>
          <a:prstGeom prst="rect">
            <a:avLst/>
          </a:prstGeom>
          <a:noFill/>
          <a:ln>
            <a:noFill/>
          </a:ln>
        </p:spPr>
      </p:pic>
      <p:sp>
        <p:nvSpPr>
          <p:cNvPr id="188" name="Google Shape;188;p4"/>
          <p:cNvSpPr txBox="1"/>
          <p:nvPr/>
        </p:nvSpPr>
        <p:spPr>
          <a:xfrm>
            <a:off x="1066868" y="1376449"/>
            <a:ext cx="5898523" cy="35393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It is named after a man called George Leeman.</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He was born in 1809. His father was a greengrocer, but he wanted to have a career and became a successful lawyer. He is remembered for his work with the railways.</a:t>
            </a:r>
            <a:endParaRPr sz="2800" dirty="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5"/>
          <p:cNvSpPr txBox="1"/>
          <p:nvPr/>
        </p:nvSpPr>
        <p:spPr>
          <a:xfrm>
            <a:off x="688210" y="523578"/>
            <a:ext cx="10396611" cy="600160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b="1" dirty="0">
                <a:solidFill>
                  <a:schemeClr val="dk1"/>
                </a:solidFill>
                <a:latin typeface="Calibri"/>
                <a:ea typeface="Calibri"/>
                <a:cs typeface="Calibri"/>
                <a:sym typeface="Calibri"/>
              </a:rPr>
              <a:t>George Leeman’s story is linked to another man, George Hudson.</a:t>
            </a:r>
            <a:endParaRPr b="1" dirty="0"/>
          </a:p>
          <a:p>
            <a:pPr marL="0" marR="0" lvl="0" indent="0" algn="l" rtl="0">
              <a:spcBef>
                <a:spcPts val="0"/>
              </a:spcBef>
              <a:spcAft>
                <a:spcPts val="0"/>
              </a:spcAft>
              <a:buNone/>
            </a:pPr>
            <a:endParaRPr sz="24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In the 1830s, George Hudson was a very important man. He persuaded the engineer George Stephenson that the Newcastle-to-London railway should come through York rather than Leeds. Hudson became chairman of the York &amp; North Midland Railway Company, with Stephenson as the engineer. By 1844, he controlled more than 1,000 miles of railway and was known as the Railway King. </a:t>
            </a:r>
            <a:endParaRPr dirty="0"/>
          </a:p>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But in 1848, cracks started to appear in his business. His arch rival, George Leeman, began an investigation that found that there was illegal share dealing. George Hudson fell into debt and was forced to travel to France to escape his creditors. </a:t>
            </a:r>
            <a:endParaRPr dirty="0"/>
          </a:p>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Following Hudson’s fall from grace, Leeman took over Hudson’s role as chairman of the York, Newcastle and Berwick railway. </a:t>
            </a:r>
            <a:endParaRPr dirty="0"/>
          </a:p>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The North Eastern Railway Company became one of the wealthiest railways in the country and had its headquarters in York. George Leeman was its chairman from 1874 to 1880.</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6"/>
          <p:cNvSpPr txBox="1"/>
          <p:nvPr/>
        </p:nvSpPr>
        <p:spPr>
          <a:xfrm>
            <a:off x="1078828" y="1023344"/>
            <a:ext cx="10041227"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George Leeman became an important man. He was Lord Mayor three times and then was elected Member of Parliament from 1865 to 1868 and again from 1871 to 1880. </a:t>
            </a:r>
            <a:endParaRPr sz="2800" dirty="0">
              <a:solidFill>
                <a:schemeClr val="dk1"/>
              </a:solidFill>
              <a:latin typeface="Calibri"/>
              <a:ea typeface="Calibri"/>
              <a:cs typeface="Calibri"/>
              <a:sym typeface="Calibri"/>
            </a:endParaRPr>
          </a:p>
        </p:txBody>
      </p:sp>
      <p:pic>
        <p:nvPicPr>
          <p:cNvPr id="199" name="Google Shape;199;p6" descr="A picture containing building, sky, outdoor, government building&#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940936" y="2905193"/>
            <a:ext cx="3526664" cy="3419475"/>
          </a:xfrm>
          <a:prstGeom prst="rect">
            <a:avLst/>
          </a:prstGeom>
          <a:noFill/>
          <a:ln>
            <a:noFill/>
          </a:ln>
        </p:spPr>
      </p:pic>
      <p:sp>
        <p:nvSpPr>
          <p:cNvPr id="200" name="Google Shape;200;p6"/>
          <p:cNvSpPr txBox="1"/>
          <p:nvPr/>
        </p:nvSpPr>
        <p:spPr>
          <a:xfrm>
            <a:off x="7689718" y="4024823"/>
            <a:ext cx="2743200" cy="10156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000" dirty="0">
                <a:solidFill>
                  <a:schemeClr val="dk1"/>
                </a:solidFill>
                <a:latin typeface="Calibri"/>
                <a:ea typeface="Calibri"/>
                <a:cs typeface="Calibri"/>
                <a:sym typeface="Calibri"/>
              </a:rPr>
              <a:t>The Mansion House, official residence of the Lord Mayor of York</a:t>
            </a:r>
            <a:endParaRPr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7"/>
          <p:cNvPicPr preferRelativeResize="0"/>
          <p:nvPr/>
        </p:nvPicPr>
        <p:blipFill>
          <a:blip r:embed="rId3" cstate="email">
            <a:extLst>
              <a:ext uri="{28A0092B-C50C-407E-A947-70E740481C1C}">
                <a14:useLocalDpi xmlns:a14="http://schemas.microsoft.com/office/drawing/2010/main"/>
              </a:ext>
            </a:extLst>
          </a:blip>
          <a:srcRect/>
          <a:stretch/>
        </p:blipFill>
        <p:spPr>
          <a:xfrm>
            <a:off x="4999815" y="2473298"/>
            <a:ext cx="2192370" cy="3288554"/>
          </a:xfrm>
          <a:prstGeom prst="rect">
            <a:avLst/>
          </a:prstGeom>
          <a:noFill/>
          <a:ln>
            <a:noFill/>
          </a:ln>
        </p:spPr>
      </p:pic>
      <p:sp>
        <p:nvSpPr>
          <p:cNvPr id="206" name="Google Shape;206;p7"/>
          <p:cNvSpPr txBox="1"/>
          <p:nvPr/>
        </p:nvSpPr>
        <p:spPr>
          <a:xfrm>
            <a:off x="384048" y="528320"/>
            <a:ext cx="11356848"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I think that I am an important man and you should remember me because…</a:t>
            </a:r>
            <a:endParaRPr dirty="0"/>
          </a:p>
        </p:txBody>
      </p:sp>
      <p:sp>
        <p:nvSpPr>
          <p:cNvPr id="207" name="Google Shape;207;p7"/>
          <p:cNvSpPr/>
          <p:nvPr/>
        </p:nvSpPr>
        <p:spPr>
          <a:xfrm>
            <a:off x="629920" y="1290320"/>
            <a:ext cx="4043680" cy="1818640"/>
          </a:xfrm>
          <a:prstGeom prst="wedgeRoundRectCallout">
            <a:avLst>
              <a:gd name="adj1" fmla="val 54041"/>
              <a:gd name="adj2" fmla="val 70880"/>
              <a:gd name="adj3" fmla="val 16667"/>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8" name="Google Shape;208;p7"/>
          <p:cNvSpPr/>
          <p:nvPr/>
        </p:nvSpPr>
        <p:spPr>
          <a:xfrm>
            <a:off x="528320" y="4246880"/>
            <a:ext cx="4043680" cy="1818640"/>
          </a:xfrm>
          <a:prstGeom prst="wedgeRoundRectCallout">
            <a:avLst>
              <a:gd name="adj1" fmla="val 58061"/>
              <a:gd name="adj2" fmla="val -43645"/>
              <a:gd name="adj3" fmla="val 16667"/>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9" name="Google Shape;209;p7"/>
          <p:cNvSpPr/>
          <p:nvPr/>
        </p:nvSpPr>
        <p:spPr>
          <a:xfrm>
            <a:off x="7884160" y="1290320"/>
            <a:ext cx="4043680" cy="1818640"/>
          </a:xfrm>
          <a:prstGeom prst="wedgeRoundRectCallout">
            <a:avLst>
              <a:gd name="adj1" fmla="val -61286"/>
              <a:gd name="adj2" fmla="val 69204"/>
              <a:gd name="adj3" fmla="val 16667"/>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0" name="Google Shape;210;p7"/>
          <p:cNvSpPr/>
          <p:nvPr/>
        </p:nvSpPr>
        <p:spPr>
          <a:xfrm>
            <a:off x="7884160" y="4117575"/>
            <a:ext cx="4043680" cy="1818640"/>
          </a:xfrm>
          <a:prstGeom prst="wedgeRoundRectCallout">
            <a:avLst>
              <a:gd name="adj1" fmla="val -64049"/>
              <a:gd name="adj2" fmla="val -37500"/>
              <a:gd name="adj3" fmla="val 16667"/>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cxnSp>
        <p:nvCxnSpPr>
          <p:cNvPr id="215" name="Google Shape;215;p8"/>
          <p:cNvCxnSpPr/>
          <p:nvPr/>
        </p:nvCxnSpPr>
        <p:spPr>
          <a:xfrm>
            <a:off x="284480" y="2032000"/>
            <a:ext cx="11704320" cy="0"/>
          </a:xfrm>
          <a:prstGeom prst="straightConnector1">
            <a:avLst/>
          </a:prstGeom>
          <a:noFill/>
          <a:ln w="57150" cap="flat" cmpd="sng">
            <a:solidFill>
              <a:schemeClr val="dk1"/>
            </a:solidFill>
            <a:prstDash val="solid"/>
            <a:miter lim="800000"/>
            <a:headEnd type="none" w="sm" len="sm"/>
            <a:tailEnd type="none" w="sm" len="sm"/>
          </a:ln>
        </p:spPr>
      </p:cxnSp>
      <p:cxnSp>
        <p:nvCxnSpPr>
          <p:cNvPr id="216" name="Google Shape;216;p8"/>
          <p:cNvCxnSpPr/>
          <p:nvPr/>
        </p:nvCxnSpPr>
        <p:spPr>
          <a:xfrm rot="10800000">
            <a:off x="10685565" y="1788160"/>
            <a:ext cx="0" cy="574040"/>
          </a:xfrm>
          <a:prstGeom prst="straightConnector1">
            <a:avLst/>
          </a:prstGeom>
          <a:noFill/>
          <a:ln w="38100" cap="flat" cmpd="sng">
            <a:solidFill>
              <a:srgbClr val="FF0000"/>
            </a:solidFill>
            <a:prstDash val="solid"/>
            <a:miter lim="800000"/>
            <a:headEnd type="none" w="sm" len="sm"/>
            <a:tailEnd type="none" w="sm" len="sm"/>
          </a:ln>
        </p:spPr>
      </p:cxnSp>
      <p:cxnSp>
        <p:nvCxnSpPr>
          <p:cNvPr id="217" name="Google Shape;217;p8"/>
          <p:cNvCxnSpPr/>
          <p:nvPr/>
        </p:nvCxnSpPr>
        <p:spPr>
          <a:xfrm>
            <a:off x="284480" y="1666240"/>
            <a:ext cx="0" cy="701040"/>
          </a:xfrm>
          <a:prstGeom prst="straightConnector1">
            <a:avLst/>
          </a:prstGeom>
          <a:noFill/>
          <a:ln w="28575" cap="flat" cmpd="sng">
            <a:solidFill>
              <a:schemeClr val="dk1"/>
            </a:solidFill>
            <a:prstDash val="solid"/>
            <a:miter lim="800000"/>
            <a:headEnd type="none" w="sm" len="sm"/>
            <a:tailEnd type="none" w="sm" len="sm"/>
          </a:ln>
        </p:spPr>
      </p:cxnSp>
      <p:cxnSp>
        <p:nvCxnSpPr>
          <p:cNvPr id="218" name="Google Shape;218;p8"/>
          <p:cNvCxnSpPr/>
          <p:nvPr/>
        </p:nvCxnSpPr>
        <p:spPr>
          <a:xfrm>
            <a:off x="5101568" y="1744980"/>
            <a:ext cx="0" cy="660400"/>
          </a:xfrm>
          <a:prstGeom prst="straightConnector1">
            <a:avLst/>
          </a:prstGeom>
          <a:noFill/>
          <a:ln w="28575" cap="flat" cmpd="sng">
            <a:solidFill>
              <a:schemeClr val="dk1"/>
            </a:solidFill>
            <a:prstDash val="solid"/>
            <a:miter lim="800000"/>
            <a:headEnd type="none" w="sm" len="sm"/>
            <a:tailEnd type="none" w="sm" len="sm"/>
          </a:ln>
        </p:spPr>
      </p:cxnSp>
      <p:cxnSp>
        <p:nvCxnSpPr>
          <p:cNvPr id="219" name="Google Shape;219;p8"/>
          <p:cNvCxnSpPr/>
          <p:nvPr/>
        </p:nvCxnSpPr>
        <p:spPr>
          <a:xfrm>
            <a:off x="9712960" y="1661160"/>
            <a:ext cx="0" cy="701040"/>
          </a:xfrm>
          <a:prstGeom prst="straightConnector1">
            <a:avLst/>
          </a:prstGeom>
          <a:noFill/>
          <a:ln w="28575" cap="flat" cmpd="sng">
            <a:solidFill>
              <a:schemeClr val="dk1"/>
            </a:solidFill>
            <a:prstDash val="solid"/>
            <a:miter lim="800000"/>
            <a:headEnd type="none" w="sm" len="sm"/>
            <a:tailEnd type="none" w="sm" len="sm"/>
          </a:ln>
        </p:spPr>
      </p:cxnSp>
      <p:sp>
        <p:nvSpPr>
          <p:cNvPr id="220" name="Google Shape;220;p8"/>
          <p:cNvSpPr txBox="1"/>
          <p:nvPr/>
        </p:nvSpPr>
        <p:spPr>
          <a:xfrm>
            <a:off x="111760" y="1146295"/>
            <a:ext cx="652743" cy="3693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1800</a:t>
            </a:r>
            <a:endParaRPr/>
          </a:p>
        </p:txBody>
      </p:sp>
      <p:sp>
        <p:nvSpPr>
          <p:cNvPr id="221" name="Google Shape;221;p8"/>
          <p:cNvSpPr txBox="1"/>
          <p:nvPr/>
        </p:nvSpPr>
        <p:spPr>
          <a:xfrm>
            <a:off x="4718697" y="1146295"/>
            <a:ext cx="652736" cy="369329"/>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1900</a:t>
            </a:r>
            <a:endParaRPr/>
          </a:p>
        </p:txBody>
      </p:sp>
      <p:sp>
        <p:nvSpPr>
          <p:cNvPr id="222" name="Google Shape;222;p8"/>
          <p:cNvSpPr txBox="1"/>
          <p:nvPr/>
        </p:nvSpPr>
        <p:spPr>
          <a:xfrm>
            <a:off x="9386588" y="1176772"/>
            <a:ext cx="652743" cy="369332"/>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Calibri"/>
                <a:ea typeface="Calibri"/>
                <a:cs typeface="Calibri"/>
                <a:sym typeface="Calibri"/>
              </a:rPr>
              <a:t>2000</a:t>
            </a:r>
            <a:endParaRPr/>
          </a:p>
        </p:txBody>
      </p:sp>
      <p:sp>
        <p:nvSpPr>
          <p:cNvPr id="223" name="Google Shape;223;p8"/>
          <p:cNvSpPr txBox="1"/>
          <p:nvPr/>
        </p:nvSpPr>
        <p:spPr>
          <a:xfrm>
            <a:off x="10379513" y="1176772"/>
            <a:ext cx="652743" cy="369332"/>
          </a:xfrm>
          <a:prstGeom prst="rect">
            <a:avLst/>
          </a:prstGeom>
          <a:no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FF0000"/>
                </a:solidFill>
                <a:latin typeface="Calibri"/>
                <a:ea typeface="Calibri"/>
                <a:cs typeface="Calibri"/>
                <a:sym typeface="Calibri"/>
              </a:rPr>
              <a:t>2022</a:t>
            </a:r>
            <a:endParaRPr/>
          </a:p>
        </p:txBody>
      </p:sp>
      <p:sp>
        <p:nvSpPr>
          <p:cNvPr id="224" name="Google Shape;224;p8"/>
          <p:cNvSpPr txBox="1"/>
          <p:nvPr/>
        </p:nvSpPr>
        <p:spPr>
          <a:xfrm>
            <a:off x="10064426" y="828039"/>
            <a:ext cx="1305935"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Present day</a:t>
            </a:r>
            <a:endParaRPr dirty="0"/>
          </a:p>
        </p:txBody>
      </p:sp>
      <p:sp>
        <p:nvSpPr>
          <p:cNvPr id="225" name="Google Shape;225;p8"/>
          <p:cNvSpPr txBox="1"/>
          <p:nvPr/>
        </p:nvSpPr>
        <p:spPr>
          <a:xfrm>
            <a:off x="9005034" y="615318"/>
            <a:ext cx="137447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22 years ago</a:t>
            </a:r>
            <a:endParaRPr dirty="0"/>
          </a:p>
        </p:txBody>
      </p:sp>
      <p:sp>
        <p:nvSpPr>
          <p:cNvPr id="226" name="Google Shape;226;p8"/>
          <p:cNvSpPr txBox="1"/>
          <p:nvPr/>
        </p:nvSpPr>
        <p:spPr>
          <a:xfrm>
            <a:off x="4299315" y="662285"/>
            <a:ext cx="149149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122 years ago</a:t>
            </a:r>
            <a:endParaRPr dirty="0"/>
          </a:p>
        </p:txBody>
      </p:sp>
      <p:sp>
        <p:nvSpPr>
          <p:cNvPr id="227" name="Google Shape;227;p8"/>
          <p:cNvSpPr txBox="1"/>
          <p:nvPr/>
        </p:nvSpPr>
        <p:spPr>
          <a:xfrm>
            <a:off x="27153" y="603776"/>
            <a:ext cx="149149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b="1" dirty="0">
                <a:solidFill>
                  <a:schemeClr val="dk1"/>
                </a:solidFill>
                <a:latin typeface="Calibri"/>
                <a:ea typeface="Calibri"/>
                <a:cs typeface="Calibri"/>
                <a:sym typeface="Calibri"/>
              </a:rPr>
              <a:t>222 years ago</a:t>
            </a:r>
            <a:endParaRPr dirty="0"/>
          </a:p>
        </p:txBody>
      </p:sp>
      <p:cxnSp>
        <p:nvCxnSpPr>
          <p:cNvPr id="228" name="Google Shape;228;p8"/>
          <p:cNvCxnSpPr/>
          <p:nvPr/>
        </p:nvCxnSpPr>
        <p:spPr>
          <a:xfrm rot="10800000">
            <a:off x="1005840" y="2225040"/>
            <a:ext cx="0" cy="1203960"/>
          </a:xfrm>
          <a:prstGeom prst="straightConnector1">
            <a:avLst/>
          </a:prstGeom>
          <a:noFill/>
          <a:ln w="38100" cap="flat" cmpd="sng">
            <a:solidFill>
              <a:srgbClr val="FF0000"/>
            </a:solidFill>
            <a:prstDash val="solid"/>
            <a:miter lim="800000"/>
            <a:headEnd type="none" w="sm" len="sm"/>
            <a:tailEnd type="triangle" w="med" len="med"/>
          </a:ln>
        </p:spPr>
      </p:cxnSp>
      <p:sp>
        <p:nvSpPr>
          <p:cNvPr id="229" name="Google Shape;229;p8"/>
          <p:cNvSpPr txBox="1"/>
          <p:nvPr/>
        </p:nvSpPr>
        <p:spPr>
          <a:xfrm>
            <a:off x="471644" y="3429000"/>
            <a:ext cx="1024332"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1809: George Leeman born</a:t>
            </a:r>
            <a:endParaRPr dirty="0"/>
          </a:p>
        </p:txBody>
      </p:sp>
      <p:cxnSp>
        <p:nvCxnSpPr>
          <p:cNvPr id="230" name="Google Shape;230;p8"/>
          <p:cNvCxnSpPr/>
          <p:nvPr/>
        </p:nvCxnSpPr>
        <p:spPr>
          <a:xfrm rot="10800000">
            <a:off x="1940560" y="2225040"/>
            <a:ext cx="0" cy="2600960"/>
          </a:xfrm>
          <a:prstGeom prst="straightConnector1">
            <a:avLst/>
          </a:prstGeom>
          <a:noFill/>
          <a:ln w="38100" cap="flat" cmpd="sng">
            <a:solidFill>
              <a:srgbClr val="00B0F0"/>
            </a:solidFill>
            <a:prstDash val="solid"/>
            <a:miter lim="800000"/>
            <a:headEnd type="none" w="sm" len="sm"/>
            <a:tailEnd type="triangle" w="med" len="med"/>
          </a:ln>
        </p:spPr>
      </p:cxnSp>
      <p:sp>
        <p:nvSpPr>
          <p:cNvPr id="231" name="Google Shape;231;p8"/>
          <p:cNvSpPr txBox="1"/>
          <p:nvPr/>
        </p:nvSpPr>
        <p:spPr>
          <a:xfrm>
            <a:off x="1082665" y="4964499"/>
            <a:ext cx="1715788" cy="92333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1837: Queen Victoria came to the throne</a:t>
            </a:r>
            <a:endParaRPr dirty="0"/>
          </a:p>
        </p:txBody>
      </p:sp>
      <p:cxnSp>
        <p:nvCxnSpPr>
          <p:cNvPr id="232" name="Google Shape;232;p8"/>
          <p:cNvCxnSpPr/>
          <p:nvPr/>
        </p:nvCxnSpPr>
        <p:spPr>
          <a:xfrm rot="10800000">
            <a:off x="5252720" y="2225040"/>
            <a:ext cx="0" cy="2600960"/>
          </a:xfrm>
          <a:prstGeom prst="straightConnector1">
            <a:avLst/>
          </a:prstGeom>
          <a:noFill/>
          <a:ln w="38100" cap="flat" cmpd="sng">
            <a:solidFill>
              <a:srgbClr val="00B0F0"/>
            </a:solidFill>
            <a:prstDash val="solid"/>
            <a:miter lim="800000"/>
            <a:headEnd type="none" w="sm" len="sm"/>
            <a:tailEnd type="triangle" w="med" len="med"/>
          </a:ln>
        </p:spPr>
      </p:cxnSp>
      <p:sp>
        <p:nvSpPr>
          <p:cNvPr id="233" name="Google Shape;233;p8"/>
          <p:cNvSpPr txBox="1"/>
          <p:nvPr/>
        </p:nvSpPr>
        <p:spPr>
          <a:xfrm>
            <a:off x="4738789" y="4826000"/>
            <a:ext cx="1023077"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1901: Queen Victoria died</a:t>
            </a:r>
            <a:endParaRPr dirty="0"/>
          </a:p>
        </p:txBody>
      </p:sp>
      <p:cxnSp>
        <p:nvCxnSpPr>
          <p:cNvPr id="234" name="Google Shape;234;p8"/>
          <p:cNvCxnSpPr/>
          <p:nvPr/>
        </p:nvCxnSpPr>
        <p:spPr>
          <a:xfrm rot="10800000">
            <a:off x="3869309" y="2179184"/>
            <a:ext cx="0" cy="850144"/>
          </a:xfrm>
          <a:prstGeom prst="straightConnector1">
            <a:avLst/>
          </a:prstGeom>
          <a:noFill/>
          <a:ln w="38100" cap="flat" cmpd="sng">
            <a:solidFill>
              <a:srgbClr val="FF0000"/>
            </a:solidFill>
            <a:prstDash val="solid"/>
            <a:miter lim="800000"/>
            <a:headEnd type="none" w="sm" len="sm"/>
            <a:tailEnd type="triangle" w="med" len="med"/>
          </a:ln>
        </p:spPr>
      </p:cxnSp>
      <p:sp>
        <p:nvSpPr>
          <p:cNvPr id="235" name="Google Shape;235;p8"/>
          <p:cNvSpPr txBox="1"/>
          <p:nvPr/>
        </p:nvSpPr>
        <p:spPr>
          <a:xfrm>
            <a:off x="3020999" y="3051296"/>
            <a:ext cx="1715787" cy="147732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1882: George Leeman died</a:t>
            </a:r>
            <a:endParaRPr dirty="0"/>
          </a:p>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1886: St Barnabas School founded</a:t>
            </a:r>
            <a:endParaRPr dirty="0"/>
          </a:p>
        </p:txBody>
      </p:sp>
      <p:cxnSp>
        <p:nvCxnSpPr>
          <p:cNvPr id="236" name="Google Shape;236;p8"/>
          <p:cNvCxnSpPr/>
          <p:nvPr/>
        </p:nvCxnSpPr>
        <p:spPr>
          <a:xfrm rot="10800000">
            <a:off x="7559040" y="2225040"/>
            <a:ext cx="0" cy="1564920"/>
          </a:xfrm>
          <a:prstGeom prst="straightConnector1">
            <a:avLst/>
          </a:prstGeom>
          <a:noFill/>
          <a:ln w="38100" cap="flat" cmpd="sng">
            <a:solidFill>
              <a:srgbClr val="0070C0"/>
            </a:solidFill>
            <a:prstDash val="solid"/>
            <a:miter lim="800000"/>
            <a:headEnd type="none" w="sm" len="sm"/>
            <a:tailEnd type="triangle" w="med" len="med"/>
          </a:ln>
        </p:spPr>
      </p:cxnSp>
      <p:sp>
        <p:nvSpPr>
          <p:cNvPr id="237" name="Google Shape;237;p8"/>
          <p:cNvSpPr txBox="1"/>
          <p:nvPr/>
        </p:nvSpPr>
        <p:spPr>
          <a:xfrm>
            <a:off x="6901951" y="3928459"/>
            <a:ext cx="1314177"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1953: Queen Elizabeth crowned</a:t>
            </a:r>
            <a:endParaRPr dirty="0"/>
          </a:p>
        </p:txBody>
      </p:sp>
      <p:cxnSp>
        <p:nvCxnSpPr>
          <p:cNvPr id="238" name="Google Shape;238;p8"/>
          <p:cNvCxnSpPr/>
          <p:nvPr/>
        </p:nvCxnSpPr>
        <p:spPr>
          <a:xfrm rot="10800000">
            <a:off x="10064426" y="2225040"/>
            <a:ext cx="0" cy="1564920"/>
          </a:xfrm>
          <a:prstGeom prst="straightConnector1">
            <a:avLst/>
          </a:prstGeom>
          <a:noFill/>
          <a:ln w="38100" cap="flat" cmpd="sng">
            <a:solidFill>
              <a:srgbClr val="FF0000"/>
            </a:solidFill>
            <a:prstDash val="solid"/>
            <a:miter lim="800000"/>
            <a:headEnd type="none" w="sm" len="sm"/>
            <a:tailEnd type="triangle" w="med" len="med"/>
          </a:ln>
        </p:spPr>
      </p:cxnSp>
      <p:sp>
        <p:nvSpPr>
          <p:cNvPr id="239" name="Google Shape;239;p8"/>
          <p:cNvSpPr txBox="1"/>
          <p:nvPr/>
        </p:nvSpPr>
        <p:spPr>
          <a:xfrm>
            <a:off x="9318310" y="3789960"/>
            <a:ext cx="1492231"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2005: St Barnabas new school built</a:t>
            </a:r>
            <a:endParaRPr dirty="0"/>
          </a:p>
        </p:txBody>
      </p:sp>
      <p:cxnSp>
        <p:nvCxnSpPr>
          <p:cNvPr id="240" name="Google Shape;240;p8"/>
          <p:cNvCxnSpPr/>
          <p:nvPr/>
        </p:nvCxnSpPr>
        <p:spPr>
          <a:xfrm>
            <a:off x="2231081" y="1557912"/>
            <a:ext cx="0" cy="374135"/>
          </a:xfrm>
          <a:prstGeom prst="straightConnector1">
            <a:avLst/>
          </a:prstGeom>
          <a:noFill/>
          <a:ln w="38100" cap="flat" cmpd="sng">
            <a:solidFill>
              <a:srgbClr val="FF0000"/>
            </a:solidFill>
            <a:prstDash val="solid"/>
            <a:miter lim="800000"/>
            <a:headEnd type="none" w="sm" len="sm"/>
            <a:tailEnd type="triangle" w="med" len="med"/>
          </a:ln>
        </p:spPr>
      </p:cxnSp>
      <p:sp>
        <p:nvSpPr>
          <p:cNvPr id="241" name="Google Shape;241;p8"/>
          <p:cNvSpPr txBox="1"/>
          <p:nvPr/>
        </p:nvSpPr>
        <p:spPr>
          <a:xfrm>
            <a:off x="1586355" y="678953"/>
            <a:ext cx="1322628"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1840: First London-to-York train</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9"/>
          <p:cNvSpPr txBox="1"/>
          <p:nvPr/>
        </p:nvSpPr>
        <p:spPr>
          <a:xfrm>
            <a:off x="1010992" y="1064654"/>
            <a:ext cx="10236128" cy="39702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Let’s think about the area now.​</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 we mean by the ‘Leeman Road area’? </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surrounds it? ​</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buildings are in the area? </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else is here? ​</a:t>
            </a:r>
            <a:endParaRPr sz="2800" dirty="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pic>
        <p:nvPicPr>
          <p:cNvPr id="252" name="Google Shape;252;p1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639912" y="1015999"/>
            <a:ext cx="7698790" cy="4826001"/>
          </a:xfrm>
          <a:prstGeom prst="rect">
            <a:avLst/>
          </a:prstGeom>
          <a:noFill/>
          <a:ln>
            <a:noFill/>
          </a:ln>
        </p:spPr>
      </p:pic>
      <p:sp>
        <p:nvSpPr>
          <p:cNvPr id="253" name="Google Shape;253;p10"/>
          <p:cNvSpPr txBox="1"/>
          <p:nvPr/>
        </p:nvSpPr>
        <p:spPr>
          <a:xfrm>
            <a:off x="146304" y="1905506"/>
            <a:ext cx="3383280" cy="341627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Can you see: </a:t>
            </a:r>
            <a:endParaRPr sz="28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2400"/>
              <a:buFont typeface="Arial"/>
              <a:buChar char="•"/>
            </a:pPr>
            <a:r>
              <a:rPr lang="en-GB" sz="2800" dirty="0">
                <a:solidFill>
                  <a:schemeClr val="dk1"/>
                </a:solidFill>
                <a:latin typeface="Calibri"/>
                <a:ea typeface="Calibri"/>
                <a:cs typeface="Calibri"/>
                <a:sym typeface="Calibri"/>
              </a:rPr>
              <a:t>The river?</a:t>
            </a:r>
            <a:endParaRPr sz="2800" dirty="0"/>
          </a:p>
          <a:p>
            <a:pPr marL="342900" marR="0" lvl="0" indent="-342900" algn="ctr" rtl="0">
              <a:spcBef>
                <a:spcPts val="0"/>
              </a:spcBef>
              <a:spcAft>
                <a:spcPts val="0"/>
              </a:spcAft>
              <a:buClr>
                <a:schemeClr val="dk1"/>
              </a:buClr>
              <a:buSzPts val="2400"/>
              <a:buFont typeface="Arial"/>
              <a:buChar char="•"/>
            </a:pPr>
            <a:r>
              <a:rPr lang="en-GB" sz="2800" dirty="0">
                <a:solidFill>
                  <a:schemeClr val="dk1"/>
                </a:solidFill>
                <a:latin typeface="Calibri"/>
                <a:ea typeface="Calibri"/>
                <a:cs typeface="Calibri"/>
                <a:sym typeface="Calibri"/>
              </a:rPr>
              <a:t>The railway line?</a:t>
            </a:r>
            <a:endParaRPr sz="2800" dirty="0"/>
          </a:p>
          <a:p>
            <a:pPr marL="342900" marR="0" lvl="0" indent="-342900" algn="ctr" rtl="0">
              <a:spcBef>
                <a:spcPts val="0"/>
              </a:spcBef>
              <a:spcAft>
                <a:spcPts val="0"/>
              </a:spcAft>
              <a:buClr>
                <a:schemeClr val="dk1"/>
              </a:buClr>
              <a:buSzPts val="2400"/>
              <a:buFont typeface="Arial"/>
              <a:buChar char="•"/>
            </a:pPr>
            <a:r>
              <a:rPr lang="en-GB" sz="2800" dirty="0">
                <a:solidFill>
                  <a:schemeClr val="dk1"/>
                </a:solidFill>
                <a:latin typeface="Calibri"/>
                <a:ea typeface="Calibri"/>
                <a:cs typeface="Calibri"/>
                <a:sym typeface="Calibri"/>
              </a:rPr>
              <a:t>The school?</a:t>
            </a:r>
            <a:endParaRPr sz="2800" dirty="0"/>
          </a:p>
          <a:p>
            <a:pPr marL="342900" marR="0" lvl="0" indent="-342900" algn="ctr" rtl="0">
              <a:spcBef>
                <a:spcPts val="0"/>
              </a:spcBef>
              <a:spcAft>
                <a:spcPts val="0"/>
              </a:spcAft>
              <a:buClr>
                <a:schemeClr val="dk1"/>
              </a:buClr>
              <a:buSzPts val="2400"/>
              <a:buFont typeface="Arial"/>
              <a:buChar char="•"/>
            </a:pPr>
            <a:r>
              <a:rPr lang="en-GB" sz="2800" dirty="0">
                <a:solidFill>
                  <a:schemeClr val="dk1"/>
                </a:solidFill>
                <a:latin typeface="Calibri"/>
                <a:ea typeface="Calibri"/>
                <a:cs typeface="Calibri"/>
                <a:sym typeface="Calibri"/>
              </a:rPr>
              <a:t>The church? </a:t>
            </a:r>
            <a:endParaRPr sz="2800" dirty="0"/>
          </a:p>
          <a:p>
            <a:pPr marL="342900" marR="0" lvl="0" indent="-190500" algn="l"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0" marR="0" lvl="0" indent="0" algn="l" rtl="0">
              <a:spcBef>
                <a:spcPts val="0"/>
              </a:spcBef>
              <a:spcAft>
                <a:spcPts val="0"/>
              </a:spcAft>
              <a:buNone/>
            </a:pPr>
            <a:r>
              <a:rPr lang="en-GB" sz="2400" dirty="0">
                <a:solidFill>
                  <a:schemeClr val="dk1"/>
                </a:solidFill>
                <a:latin typeface="Calibri"/>
                <a:ea typeface="Calibri"/>
                <a:cs typeface="Calibri"/>
                <a:sym typeface="Calibri"/>
              </a:rPr>
              <a:t> </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1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114305" y="1202130"/>
            <a:ext cx="6407135" cy="4453740"/>
          </a:xfrm>
          <a:prstGeom prst="rect">
            <a:avLst/>
          </a:prstGeom>
          <a:noFill/>
          <a:ln>
            <a:noFill/>
          </a:ln>
        </p:spPr>
      </p:pic>
      <p:sp>
        <p:nvSpPr>
          <p:cNvPr id="260" name="Google Shape;260;p11"/>
          <p:cNvSpPr txBox="1"/>
          <p:nvPr/>
        </p:nvSpPr>
        <p:spPr>
          <a:xfrm>
            <a:off x="302261" y="2381160"/>
            <a:ext cx="4734560" cy="18158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 you notice about this map? </a:t>
            </a:r>
            <a:endParaRPr sz="2800"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Does it show the same area? </a:t>
            </a:r>
            <a:endParaRPr sz="2800"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How do you know?</a:t>
            </a:r>
            <a:endParaRPr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pic>
        <p:nvPicPr>
          <p:cNvPr id="266" name="Google Shape;266;p1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668574" y="1194287"/>
            <a:ext cx="6903666" cy="4469426"/>
          </a:xfrm>
          <a:prstGeom prst="rect">
            <a:avLst/>
          </a:prstGeom>
          <a:noFill/>
          <a:ln>
            <a:noFill/>
          </a:ln>
        </p:spPr>
      </p:pic>
      <p:sp>
        <p:nvSpPr>
          <p:cNvPr id="267" name="Google Shape;267;p12"/>
          <p:cNvSpPr txBox="1"/>
          <p:nvPr/>
        </p:nvSpPr>
        <p:spPr>
          <a:xfrm>
            <a:off x="302260" y="2054107"/>
            <a:ext cx="4294317" cy="310850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Is this map of the same area? </a:t>
            </a:r>
            <a:endParaRPr sz="2800"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How do you know?</a:t>
            </a:r>
            <a:endParaRPr sz="2800"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features do you recognise?</a:t>
            </a:r>
            <a:endParaRPr sz="2800"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When do you think it was made?</a:t>
            </a:r>
            <a:endParaRPr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3"/>
          <p:cNvSpPr txBox="1"/>
          <p:nvPr/>
        </p:nvSpPr>
        <p:spPr>
          <a:xfrm>
            <a:off x="1381761" y="2651760"/>
            <a:ext cx="9276714"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Chronological:</a:t>
            </a:r>
            <a:r>
              <a:rPr lang="en-GB" sz="3200" dirty="0">
                <a:solidFill>
                  <a:schemeClr val="dk1"/>
                </a:solidFill>
                <a:latin typeface="Calibri"/>
                <a:ea typeface="Calibri"/>
                <a:cs typeface="Calibri"/>
                <a:sym typeface="Calibri"/>
              </a:rPr>
              <a:t> Arranged in the order that they occurred, in time order </a:t>
            </a:r>
            <a:endParaRPr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278" name="Google Shape;278;p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107355" y="1735236"/>
            <a:ext cx="3779845" cy="2369403"/>
          </a:xfrm>
          <a:prstGeom prst="rect">
            <a:avLst/>
          </a:prstGeom>
          <a:noFill/>
          <a:ln>
            <a:noFill/>
          </a:ln>
        </p:spPr>
      </p:pic>
      <p:sp>
        <p:nvSpPr>
          <p:cNvPr id="279" name="Google Shape;279;p14"/>
          <p:cNvSpPr txBox="1"/>
          <p:nvPr/>
        </p:nvSpPr>
        <p:spPr>
          <a:xfrm>
            <a:off x="428625" y="350282"/>
            <a:ext cx="11334750"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Can you place these maps in chronological order, from oldest to most recent? </a:t>
            </a:r>
            <a:endParaRPr sz="2800"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How do you know what order to put them in? </a:t>
            </a:r>
            <a:endParaRPr sz="2800" dirty="0"/>
          </a:p>
        </p:txBody>
      </p:sp>
      <p:pic>
        <p:nvPicPr>
          <p:cNvPr id="280" name="Google Shape;280;p14"/>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107369" y="1735236"/>
            <a:ext cx="3885497" cy="2369403"/>
          </a:xfrm>
          <a:prstGeom prst="rect">
            <a:avLst/>
          </a:prstGeom>
          <a:noFill/>
          <a:ln>
            <a:noFill/>
          </a:ln>
        </p:spPr>
      </p:pic>
      <p:pic>
        <p:nvPicPr>
          <p:cNvPr id="281" name="Google Shape;281;p1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535971" y="1735238"/>
            <a:ext cx="3456910" cy="2402974"/>
          </a:xfrm>
          <a:prstGeom prst="rect">
            <a:avLst/>
          </a:prstGeom>
          <a:noFill/>
          <a:ln>
            <a:noFill/>
          </a:ln>
        </p:spPr>
      </p:pic>
      <p:pic>
        <p:nvPicPr>
          <p:cNvPr id="282" name="Google Shape;282;p14"/>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2103660" y="4321093"/>
            <a:ext cx="3885497" cy="2369403"/>
          </a:xfrm>
          <a:prstGeom prst="rect">
            <a:avLst/>
          </a:prstGeom>
          <a:noFill/>
          <a:ln>
            <a:noFill/>
          </a:ln>
        </p:spPr>
      </p:pic>
      <p:pic>
        <p:nvPicPr>
          <p:cNvPr id="283" name="Google Shape;283;p14"/>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6244231" y="4321094"/>
            <a:ext cx="3590649" cy="23899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5"/>
          <p:cNvSpPr txBox="1"/>
          <p:nvPr/>
        </p:nvSpPr>
        <p:spPr>
          <a:xfrm>
            <a:off x="1780171" y="1166842"/>
            <a:ext cx="8631658" cy="40933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Plenary:</a:t>
            </a:r>
            <a:endParaRPr b="1" dirty="0"/>
          </a:p>
          <a:p>
            <a:pPr marL="0" marR="0" lvl="0" indent="0" algn="ctr" rtl="0">
              <a:spcBef>
                <a:spcPts val="0"/>
              </a:spcBef>
              <a:spcAft>
                <a:spcPts val="0"/>
              </a:spcAft>
              <a:buNone/>
            </a:pPr>
            <a:endParaRPr sz="32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order did you put the maps in?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How did you know which was the oldest?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features are recognisable in all of the maps?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has changed? What is still the same?</a:t>
            </a:r>
            <a:endParaRPr sz="2800" dirty="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415611" y="992767"/>
            <a:ext cx="11360800" cy="2736800"/>
          </a:xfrm>
          <a:prstGeom prst="rect">
            <a:avLst/>
          </a:prstGeom>
          <a:noFill/>
          <a:ln>
            <a:noFill/>
          </a:ln>
        </p:spPr>
        <p:txBody>
          <a:bodyPr spcFirstLastPara="1" wrap="square" lIns="121900" tIns="121900" rIns="121900" bIns="1219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GB" b="1" dirty="0"/>
              <a:t>How much has the Leeman Road area of York changed over time?</a:t>
            </a:r>
            <a:endParaRPr b="1" dirty="0"/>
          </a:p>
        </p:txBody>
      </p:sp>
      <p:sp>
        <p:nvSpPr>
          <p:cNvPr id="89" name="Google Shape;89;p1"/>
          <p:cNvSpPr txBox="1">
            <a:spLocks noGrp="1"/>
          </p:cNvSpPr>
          <p:nvPr>
            <p:ph type="subTitle" idx="1"/>
          </p:nvPr>
        </p:nvSpPr>
        <p:spPr>
          <a:xfrm>
            <a:off x="415600" y="3778833"/>
            <a:ext cx="11360800" cy="1056800"/>
          </a:xfrm>
          <a:prstGeom prst="rect">
            <a:avLst/>
          </a:prstGeom>
          <a:noFill/>
          <a:ln>
            <a:noFill/>
          </a:ln>
        </p:spPr>
        <p:txBody>
          <a:bodyPr spcFirstLastPara="1" wrap="square" lIns="121900" tIns="121900" rIns="121900" bIns="121900" anchor="t" anchorCtr="0">
            <a:normAutofit/>
          </a:bodyPr>
          <a:lstStyle/>
          <a:p>
            <a:pPr marL="0" lvl="0" indent="0" algn="ctr" rtl="0">
              <a:lnSpc>
                <a:spcPct val="90000"/>
              </a:lnSpc>
              <a:spcBef>
                <a:spcPts val="0"/>
              </a:spcBef>
              <a:spcAft>
                <a:spcPts val="0"/>
              </a:spcAft>
              <a:buClr>
                <a:schemeClr val="dk1"/>
              </a:buClr>
              <a:buSzPts val="3200"/>
              <a:buNone/>
            </a:pPr>
            <a:r>
              <a:rPr lang="en-GB" sz="3200" b="1" dirty="0"/>
              <a:t>Lesson 2</a:t>
            </a:r>
            <a:endParaRPr sz="3200" b="1" dirty="0"/>
          </a:p>
        </p:txBody>
      </p:sp>
    </p:spTree>
    <p:extLst>
      <p:ext uri="{BB962C8B-B14F-4D97-AF65-F5344CB8AC3E}">
        <p14:creationId xmlns:p14="http://schemas.microsoft.com/office/powerpoint/2010/main" val="3825333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p:nvPr/>
        </p:nvSpPr>
        <p:spPr>
          <a:xfrm>
            <a:off x="367156" y="1098298"/>
            <a:ext cx="10703100" cy="4194698"/>
          </a:xfrm>
          <a:prstGeom prst="rect">
            <a:avLst/>
          </a:prstGeom>
          <a:noFill/>
          <a:ln>
            <a:noFill/>
          </a:ln>
        </p:spPr>
        <p:txBody>
          <a:bodyPr spcFirstLastPara="1" wrap="square" lIns="91425" tIns="45700" rIns="91425" bIns="45700" anchor="t" anchorCtr="0">
            <a:spAutoFit/>
          </a:bodyPr>
          <a:lstStyle/>
          <a:p>
            <a:pPr marL="0" marR="0" lvl="0" indent="0" algn="ctr" rtl="0">
              <a:lnSpc>
                <a:spcPct val="107000"/>
              </a:lnSpc>
              <a:spcBef>
                <a:spcPts val="0"/>
              </a:spcBef>
              <a:spcAft>
                <a:spcPts val="0"/>
              </a:spcAft>
              <a:buNone/>
            </a:pPr>
            <a:r>
              <a:rPr lang="en-GB" sz="2800" b="1" i="0" u="none" strike="noStrike" cap="none" dirty="0">
                <a:solidFill>
                  <a:schemeClr val="dk1"/>
                </a:solidFill>
                <a:latin typeface="Calibri"/>
                <a:ea typeface="Calibri"/>
                <a:cs typeface="Calibri"/>
                <a:sym typeface="Calibri"/>
              </a:rPr>
              <a:t>Lesson 2: What features of the Leeman Road area can we identify on a local walk?</a:t>
            </a:r>
            <a:r>
              <a:rPr lang="en-GB" sz="2800" b="0" i="0" u="none" strike="noStrike" cap="none" dirty="0">
                <a:solidFill>
                  <a:schemeClr val="dk1"/>
                </a:solidFill>
                <a:latin typeface="Calibri"/>
                <a:ea typeface="Calibri"/>
                <a:cs typeface="Calibri"/>
                <a:sym typeface="Calibri"/>
              </a:rPr>
              <a:t> </a:t>
            </a:r>
            <a:endParaRPr sz="2800" b="0" i="0" u="none" strike="noStrike" cap="none" dirty="0">
              <a:solidFill>
                <a:schemeClr val="dk1"/>
              </a:solidFill>
              <a:latin typeface="Calibri"/>
              <a:ea typeface="Calibri"/>
              <a:cs typeface="Calibri"/>
              <a:sym typeface="Calibri"/>
            </a:endParaRPr>
          </a:p>
          <a:p>
            <a:pPr marL="0" marR="0" lvl="0" indent="0" algn="ctr" rtl="0">
              <a:spcBef>
                <a:spcPts val="800"/>
              </a:spcBef>
              <a:spcAft>
                <a:spcPts val="0"/>
              </a:spcAft>
              <a:buNone/>
            </a:pPr>
            <a:endParaRPr sz="32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3200"/>
              <a:buFont typeface="Arial"/>
              <a:buChar char="•"/>
            </a:pPr>
            <a:r>
              <a:rPr lang="en-GB" sz="2400" dirty="0">
                <a:solidFill>
                  <a:schemeClr val="dk1"/>
                </a:solidFill>
                <a:latin typeface="Calibri"/>
                <a:ea typeface="Calibri"/>
                <a:cs typeface="Calibri"/>
                <a:sym typeface="Calibri"/>
              </a:rPr>
              <a:t>Recap Lesson 1, defining the local area</a:t>
            </a:r>
            <a:endParaRPr sz="2400" dirty="0">
              <a:solidFill>
                <a:schemeClr val="dk1"/>
              </a:solidFill>
              <a:latin typeface="Calibri"/>
              <a:ea typeface="Calibri"/>
              <a:cs typeface="Calibri"/>
              <a:sym typeface="Calibri"/>
            </a:endParaRPr>
          </a:p>
          <a:p>
            <a:pPr marL="342900" marR="0" lvl="0" indent="-139700" algn="ctr" rtl="0">
              <a:spcBef>
                <a:spcPts val="0"/>
              </a:spcBef>
              <a:spcAft>
                <a:spcPts val="0"/>
              </a:spcAft>
              <a:buClr>
                <a:schemeClr val="dk1"/>
              </a:buClr>
              <a:buSzPts val="3200"/>
              <a:buFont typeface="Arial"/>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3200"/>
              <a:buFont typeface="Arial"/>
              <a:buChar char="•"/>
            </a:pPr>
            <a:r>
              <a:rPr lang="en-GB" sz="2400" dirty="0">
                <a:solidFill>
                  <a:schemeClr val="dk1"/>
                </a:solidFill>
                <a:latin typeface="Calibri"/>
                <a:ea typeface="Calibri"/>
                <a:cs typeface="Calibri"/>
                <a:sym typeface="Calibri"/>
              </a:rPr>
              <a:t>What other features are there in the Leeman Road area?</a:t>
            </a:r>
            <a:endParaRPr sz="2400" dirty="0">
              <a:solidFill>
                <a:schemeClr val="dk1"/>
              </a:solidFill>
              <a:latin typeface="Calibri"/>
              <a:ea typeface="Calibri"/>
              <a:cs typeface="Calibri"/>
              <a:sym typeface="Calibri"/>
            </a:endParaRPr>
          </a:p>
          <a:p>
            <a:pPr marL="342900" marR="0" lvl="0" indent="-139700" algn="ctr" rtl="0">
              <a:spcBef>
                <a:spcPts val="0"/>
              </a:spcBef>
              <a:spcAft>
                <a:spcPts val="0"/>
              </a:spcAft>
              <a:buClr>
                <a:schemeClr val="dk1"/>
              </a:buClr>
              <a:buSzPts val="3200"/>
              <a:buFont typeface="Arial"/>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3200"/>
              <a:buFont typeface="Arial"/>
              <a:buChar char="•"/>
            </a:pPr>
            <a:r>
              <a:rPr lang="en-GB" sz="2400" dirty="0">
                <a:solidFill>
                  <a:schemeClr val="dk1"/>
                </a:solidFill>
                <a:latin typeface="Calibri"/>
                <a:ea typeface="Calibri"/>
                <a:cs typeface="Calibri"/>
                <a:sym typeface="Calibri"/>
              </a:rPr>
              <a:t>Carry out a local walk </a:t>
            </a:r>
            <a:endParaRPr sz="2400" dirty="0">
              <a:solidFill>
                <a:schemeClr val="dk1"/>
              </a:solidFill>
              <a:latin typeface="Calibri"/>
              <a:ea typeface="Calibri"/>
              <a:cs typeface="Calibri"/>
              <a:sym typeface="Calibri"/>
            </a:endParaRPr>
          </a:p>
          <a:p>
            <a:pPr marL="342900" marR="0" lvl="0" indent="-139700" algn="ctr" rtl="0">
              <a:spcBef>
                <a:spcPts val="0"/>
              </a:spcBef>
              <a:spcAft>
                <a:spcPts val="0"/>
              </a:spcAft>
              <a:buClr>
                <a:schemeClr val="dk1"/>
              </a:buClr>
              <a:buSzPts val="3200"/>
              <a:buFont typeface="Arial"/>
              <a:buNone/>
            </a:pPr>
            <a:endParaRPr sz="2400" dirty="0">
              <a:solidFill>
                <a:schemeClr val="dk1"/>
              </a:solidFill>
              <a:latin typeface="Calibri"/>
              <a:ea typeface="Calibri"/>
              <a:cs typeface="Calibri"/>
              <a:sym typeface="Calibri"/>
            </a:endParaRPr>
          </a:p>
          <a:p>
            <a:pPr marL="342900" marR="0" lvl="0" indent="-342900" algn="ctr" rtl="0">
              <a:spcBef>
                <a:spcPts val="0"/>
              </a:spcBef>
              <a:spcAft>
                <a:spcPts val="0"/>
              </a:spcAft>
              <a:buClr>
                <a:schemeClr val="dk1"/>
              </a:buClr>
              <a:buSzPts val="3200"/>
              <a:buFont typeface="Arial"/>
              <a:buChar char="•"/>
            </a:pPr>
            <a:r>
              <a:rPr lang="en-GB" sz="2400" dirty="0">
                <a:solidFill>
                  <a:schemeClr val="dk1"/>
                </a:solidFill>
                <a:latin typeface="Calibri"/>
                <a:ea typeface="Calibri"/>
                <a:cs typeface="Calibri"/>
                <a:sym typeface="Calibri"/>
              </a:rPr>
              <a:t>Plenary</a:t>
            </a:r>
            <a:endParaRPr sz="24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61665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13de598a6a8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b="1" dirty="0"/>
              <a:t>Learning objective</a:t>
            </a:r>
            <a:endParaRPr b="1" dirty="0"/>
          </a:p>
        </p:txBody>
      </p:sp>
      <p:sp>
        <p:nvSpPr>
          <p:cNvPr id="101" name="Google Shape;101;g13de598a6a8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450850" algn="ctr" rtl="0">
              <a:lnSpc>
                <a:spcPct val="100000"/>
              </a:lnSpc>
              <a:spcBef>
                <a:spcPts val="0"/>
              </a:spcBef>
              <a:spcAft>
                <a:spcPts val="0"/>
              </a:spcAft>
              <a:buSzPts val="3500"/>
              <a:buChar char="•"/>
            </a:pPr>
            <a:r>
              <a:rPr lang="en-GB" dirty="0"/>
              <a:t>To identify features of the local area through a local walk</a:t>
            </a:r>
            <a:endParaRPr dirty="0"/>
          </a:p>
          <a:p>
            <a:pPr marL="457200" lvl="0" indent="0" algn="l" rtl="0">
              <a:spcBef>
                <a:spcPts val="1000"/>
              </a:spcBef>
              <a:spcAft>
                <a:spcPts val="0"/>
              </a:spcAft>
              <a:buNone/>
            </a:pPr>
            <a:endParaRPr dirty="0"/>
          </a:p>
        </p:txBody>
      </p:sp>
    </p:spTree>
    <p:extLst>
      <p:ext uri="{BB962C8B-B14F-4D97-AF65-F5344CB8AC3E}">
        <p14:creationId xmlns:p14="http://schemas.microsoft.com/office/powerpoint/2010/main" val="245043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p:nvPr/>
        </p:nvSpPr>
        <p:spPr>
          <a:xfrm>
            <a:off x="642832" y="1229194"/>
            <a:ext cx="10904428" cy="48320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Last week we looked at how the area has changed over time using maps. </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We saw that the river is to the north, while the railway line is to the south. </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other features are there in the area? </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Talk to your partner. </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buildings, parks, shops and other features can you think of?</a:t>
            </a:r>
            <a:endParaRPr sz="2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84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p:nvPr/>
        </p:nvSpPr>
        <p:spPr>
          <a:xfrm>
            <a:off x="3286320" y="680720"/>
            <a:ext cx="561935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How many of these did you think of? </a:t>
            </a:r>
            <a:endParaRPr dirty="0"/>
          </a:p>
        </p:txBody>
      </p:sp>
      <p:pic>
        <p:nvPicPr>
          <p:cNvPr id="113" name="Google Shape;113;p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80084" y="1377950"/>
            <a:ext cx="2380135" cy="1832610"/>
          </a:xfrm>
          <a:prstGeom prst="rect">
            <a:avLst/>
          </a:prstGeom>
          <a:noFill/>
          <a:ln>
            <a:noFill/>
          </a:ln>
        </p:spPr>
      </p:pic>
      <p:pic>
        <p:nvPicPr>
          <p:cNvPr id="114" name="Google Shape;114;p4"/>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900240" y="2188788"/>
            <a:ext cx="2568999" cy="1832609"/>
          </a:xfrm>
          <a:prstGeom prst="rect">
            <a:avLst/>
          </a:prstGeom>
          <a:noFill/>
          <a:ln>
            <a:noFill/>
          </a:ln>
        </p:spPr>
      </p:pic>
      <p:pic>
        <p:nvPicPr>
          <p:cNvPr id="115" name="Google Shape;115;p4"/>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372211" y="1306830"/>
            <a:ext cx="1631768" cy="1903730"/>
          </a:xfrm>
          <a:prstGeom prst="rect">
            <a:avLst/>
          </a:prstGeom>
          <a:noFill/>
          <a:ln>
            <a:noFill/>
          </a:ln>
        </p:spPr>
      </p:pic>
      <p:pic>
        <p:nvPicPr>
          <p:cNvPr id="116" name="Google Shape;116;p4"/>
          <p:cNvPicPr preferRelativeResize="0"/>
          <p:nvPr/>
        </p:nvPicPr>
        <p:blipFill rotWithShape="1">
          <a:blip r:embed="rId6">
            <a:alphaModFix/>
          </a:blip>
          <a:srcRect/>
          <a:stretch/>
        </p:blipFill>
        <p:spPr>
          <a:xfrm>
            <a:off x="6938346" y="2065490"/>
            <a:ext cx="2440265" cy="1832609"/>
          </a:xfrm>
          <a:prstGeom prst="rect">
            <a:avLst/>
          </a:prstGeom>
          <a:noFill/>
          <a:ln>
            <a:noFill/>
          </a:ln>
        </p:spPr>
      </p:pic>
      <p:pic>
        <p:nvPicPr>
          <p:cNvPr id="117" name="Google Shape;117;p4"/>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9232345" y="1422307"/>
            <a:ext cx="1975219" cy="1621677"/>
          </a:xfrm>
          <a:prstGeom prst="rect">
            <a:avLst/>
          </a:prstGeom>
          <a:noFill/>
          <a:ln>
            <a:noFill/>
          </a:ln>
        </p:spPr>
      </p:pic>
      <p:pic>
        <p:nvPicPr>
          <p:cNvPr id="118" name="Google Shape;118;p4"/>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470695" y="3960745"/>
            <a:ext cx="2220654" cy="1667585"/>
          </a:xfrm>
          <a:prstGeom prst="rect">
            <a:avLst/>
          </a:prstGeom>
          <a:noFill/>
          <a:ln>
            <a:noFill/>
          </a:ln>
        </p:spPr>
      </p:pic>
      <p:pic>
        <p:nvPicPr>
          <p:cNvPr id="119" name="Google Shape;119;p4"/>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2402400" y="4876685"/>
            <a:ext cx="2158677" cy="1373704"/>
          </a:xfrm>
          <a:prstGeom prst="rect">
            <a:avLst/>
          </a:prstGeom>
          <a:noFill/>
          <a:ln>
            <a:noFill/>
          </a:ln>
        </p:spPr>
      </p:pic>
      <p:pic>
        <p:nvPicPr>
          <p:cNvPr id="120" name="Google Shape;120;p4"/>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4722889" y="4346550"/>
            <a:ext cx="2154167" cy="1621676"/>
          </a:xfrm>
          <a:prstGeom prst="rect">
            <a:avLst/>
          </a:prstGeom>
          <a:noFill/>
          <a:ln>
            <a:noFill/>
          </a:ln>
        </p:spPr>
      </p:pic>
      <p:pic>
        <p:nvPicPr>
          <p:cNvPr id="121" name="Google Shape;121;p4"/>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7003979" y="4125147"/>
            <a:ext cx="2136113" cy="1819652"/>
          </a:xfrm>
          <a:prstGeom prst="rect">
            <a:avLst/>
          </a:prstGeom>
          <a:noFill/>
          <a:ln>
            <a:noFill/>
          </a:ln>
        </p:spPr>
      </p:pic>
      <p:pic>
        <p:nvPicPr>
          <p:cNvPr id="122" name="Google Shape;122;p4"/>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a:off x="9360571" y="3597988"/>
            <a:ext cx="1584175" cy="2117541"/>
          </a:xfrm>
          <a:prstGeom prst="rect">
            <a:avLst/>
          </a:prstGeom>
          <a:noFill/>
          <a:ln>
            <a:noFill/>
          </a:ln>
        </p:spPr>
      </p:pic>
    </p:spTree>
    <p:extLst>
      <p:ext uri="{BB962C8B-B14F-4D97-AF65-F5344CB8AC3E}">
        <p14:creationId xmlns:p14="http://schemas.microsoft.com/office/powerpoint/2010/main" val="4272810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p:nvPr/>
        </p:nvSpPr>
        <p:spPr>
          <a:xfrm>
            <a:off x="262912" y="692121"/>
            <a:ext cx="11548087" cy="4401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We are going to go for a walk around the area. </a:t>
            </a:r>
            <a:endParaRPr sz="1200" b="1" dirty="0"/>
          </a:p>
          <a:p>
            <a:pPr marL="0" marR="0" lvl="0" indent="0" algn="ctr" rtl="0">
              <a:spcBef>
                <a:spcPts val="0"/>
              </a:spcBef>
              <a:spcAft>
                <a:spcPts val="0"/>
              </a:spcAft>
              <a:buNone/>
            </a:pP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Look out for those features.</a:t>
            </a:r>
            <a:endParaRPr sz="12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Can you spot any signs that buildings have changed use?</a:t>
            </a:r>
          </a:p>
          <a:p>
            <a:pPr marL="0" marR="0" lvl="0" indent="0" algn="ctr" rtl="0">
              <a:spcBef>
                <a:spcPts val="0"/>
              </a:spcBef>
              <a:spcAft>
                <a:spcPts val="0"/>
              </a:spcAft>
              <a:buNone/>
            </a:pPr>
            <a:endParaRPr sz="2800" dirty="0">
              <a:latin typeface="Calibri" panose="020F0502020204030204" pitchFamily="34" charset="0"/>
              <a:cs typeface="Calibri" panose="020F0502020204030204" pitchFamily="34" charset="0"/>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Think about the size of shop windows. Can you see any corner houses that still have bigger windows?</a:t>
            </a:r>
            <a:endParaRPr sz="12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How many can you tick off on your Eye Spy sheet?  </a:t>
            </a:r>
            <a:endParaRPr sz="1200" dirty="0"/>
          </a:p>
        </p:txBody>
      </p:sp>
    </p:spTree>
    <p:extLst>
      <p:ext uri="{BB962C8B-B14F-4D97-AF65-F5344CB8AC3E}">
        <p14:creationId xmlns:p14="http://schemas.microsoft.com/office/powerpoint/2010/main" val="2182319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6"/>
          <p:cNvSpPr txBox="1"/>
          <p:nvPr/>
        </p:nvSpPr>
        <p:spPr>
          <a:xfrm>
            <a:off x="209550" y="206787"/>
            <a:ext cx="11822461" cy="557071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Plenary </a:t>
            </a:r>
            <a:endParaRPr sz="32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32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features did you spot? </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Did you see any that weren’t on the list? </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Were there any that you hadn’t seen before? </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Did you notice any signs that buildings have changed use? </a:t>
            </a:r>
            <a:endParaRPr sz="12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differences do you think there would have been in the past? </a:t>
            </a:r>
            <a:endParaRPr sz="2800" dirty="0">
              <a:solidFill>
                <a:schemeClr val="dk1"/>
              </a:solidFill>
              <a:latin typeface="Calibri"/>
              <a:ea typeface="Calibri"/>
              <a:cs typeface="Calibri"/>
              <a:sym typeface="Calibri"/>
            </a:endParaRPr>
          </a:p>
          <a:p>
            <a:pPr marL="0" marR="0" lvl="0" indent="0" algn="l" rtl="0">
              <a:spcBef>
                <a:spcPts val="0"/>
              </a:spcBef>
              <a:spcAft>
                <a:spcPts val="0"/>
              </a:spcAft>
              <a:buNone/>
            </a:pPr>
            <a:endParaRPr sz="3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60197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415611" y="992767"/>
            <a:ext cx="11360800" cy="2736800"/>
          </a:xfrm>
          <a:prstGeom prst="rect">
            <a:avLst/>
          </a:prstGeom>
          <a:noFill/>
          <a:ln>
            <a:noFill/>
          </a:ln>
        </p:spPr>
        <p:txBody>
          <a:bodyPr spcFirstLastPara="1" wrap="square" lIns="121900" tIns="121900" rIns="121900" bIns="121900" anchor="b" anchorCtr="0">
            <a:normAutofit/>
          </a:bodyPr>
          <a:lstStyle/>
          <a:p>
            <a:pPr marL="0" lvl="0" indent="0" algn="ctr" rtl="0">
              <a:lnSpc>
                <a:spcPct val="90000"/>
              </a:lnSpc>
              <a:spcBef>
                <a:spcPts val="0"/>
              </a:spcBef>
              <a:spcAft>
                <a:spcPts val="0"/>
              </a:spcAft>
              <a:buClr>
                <a:schemeClr val="dk1"/>
              </a:buClr>
              <a:buSzPts val="6000"/>
              <a:buFont typeface="Calibri"/>
              <a:buNone/>
            </a:pPr>
            <a:r>
              <a:rPr lang="en-GB" b="1" dirty="0"/>
              <a:t>How much has the Leeman Road area of York changed over time?</a:t>
            </a:r>
            <a:endParaRPr b="1" dirty="0"/>
          </a:p>
        </p:txBody>
      </p:sp>
      <p:sp>
        <p:nvSpPr>
          <p:cNvPr id="89" name="Google Shape;89;p1"/>
          <p:cNvSpPr txBox="1">
            <a:spLocks noGrp="1"/>
          </p:cNvSpPr>
          <p:nvPr>
            <p:ph type="subTitle" idx="1"/>
          </p:nvPr>
        </p:nvSpPr>
        <p:spPr>
          <a:xfrm>
            <a:off x="415600" y="3778833"/>
            <a:ext cx="11360800" cy="1056800"/>
          </a:xfrm>
          <a:prstGeom prst="rect">
            <a:avLst/>
          </a:prstGeom>
          <a:noFill/>
          <a:ln>
            <a:noFill/>
          </a:ln>
        </p:spPr>
        <p:txBody>
          <a:bodyPr spcFirstLastPara="1" wrap="square" lIns="121900" tIns="121900" rIns="121900" bIns="121900" anchor="t" anchorCtr="0">
            <a:normAutofit/>
          </a:bodyPr>
          <a:lstStyle/>
          <a:p>
            <a:pPr marL="0" lvl="0" indent="0" algn="ctr" rtl="0">
              <a:lnSpc>
                <a:spcPct val="90000"/>
              </a:lnSpc>
              <a:spcBef>
                <a:spcPts val="0"/>
              </a:spcBef>
              <a:spcAft>
                <a:spcPts val="0"/>
              </a:spcAft>
              <a:buClr>
                <a:schemeClr val="dk1"/>
              </a:buClr>
              <a:buSzPts val="3200"/>
              <a:buNone/>
            </a:pPr>
            <a:r>
              <a:rPr lang="en-GB" sz="3200" b="1" dirty="0"/>
              <a:t>Lesson 3 </a:t>
            </a:r>
            <a:endParaRPr sz="3200" b="1" dirty="0"/>
          </a:p>
        </p:txBody>
      </p:sp>
    </p:spTree>
    <p:extLst>
      <p:ext uri="{BB962C8B-B14F-4D97-AF65-F5344CB8AC3E}">
        <p14:creationId xmlns:p14="http://schemas.microsoft.com/office/powerpoint/2010/main" val="850262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p:nvPr/>
        </p:nvSpPr>
        <p:spPr>
          <a:xfrm>
            <a:off x="928389" y="758041"/>
            <a:ext cx="9856200" cy="47089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i="0" u="none" strike="noStrike" cap="none" dirty="0">
                <a:solidFill>
                  <a:schemeClr val="dk1"/>
                </a:solidFill>
                <a:latin typeface="Calibri"/>
                <a:ea typeface="Calibri"/>
                <a:cs typeface="Calibri"/>
                <a:sym typeface="Calibri"/>
              </a:rPr>
              <a:t>Lesson 3: What can photographs tell us about continuity and change in the Leeman Road area? </a:t>
            </a:r>
            <a:endParaRPr sz="1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Recall the features of the area seen on the walk</a:t>
            </a:r>
          </a:p>
          <a:p>
            <a:pPr marR="0" lvl="0" algn="ctr" rtl="0">
              <a:spcBef>
                <a:spcPts val="0"/>
              </a:spcBef>
              <a:spcAft>
                <a:spcPts val="0"/>
              </a:spcAft>
              <a:buClr>
                <a:schemeClr val="dk1"/>
              </a:buClr>
              <a:buSzPts val="2800"/>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Look at a photograph of the local area and compare it to one of the same place in the past. What is the same? What is different?</a:t>
            </a:r>
          </a:p>
          <a:p>
            <a:pPr marR="0" lvl="0" algn="ctr" rtl="0">
              <a:spcBef>
                <a:spcPts val="0"/>
              </a:spcBef>
              <a:spcAft>
                <a:spcPts val="0"/>
              </a:spcAft>
              <a:buClr>
                <a:schemeClr val="dk1"/>
              </a:buClr>
              <a:buSzPts val="2800"/>
            </a:pPr>
            <a:endParaRPr sz="2400" dirty="0">
              <a:latin typeface="Calibri" panose="020F0502020204030204" pitchFamily="34" charset="0"/>
              <a:cs typeface="Calibri" panose="020F0502020204030204" pitchFamily="34" charset="0"/>
            </a:endParaRPr>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Activity: Children compare pairs of photographs, note similarities and differences and record findings</a:t>
            </a:r>
          </a:p>
          <a:p>
            <a:pPr marR="0" lvl="0" algn="ctr" rtl="0">
              <a:spcBef>
                <a:spcPts val="0"/>
              </a:spcBef>
              <a:spcAft>
                <a:spcPts val="0"/>
              </a:spcAft>
              <a:buClr>
                <a:schemeClr val="dk1"/>
              </a:buClr>
              <a:buSzPts val="2800"/>
            </a:pPr>
            <a:r>
              <a:rPr lang="en-GB" sz="2400" dirty="0">
                <a:solidFill>
                  <a:schemeClr val="dk1"/>
                </a:solidFill>
                <a:latin typeface="Calibri"/>
                <a:ea typeface="Calibri"/>
                <a:cs typeface="Calibri"/>
                <a:sym typeface="Calibri"/>
              </a:rPr>
              <a:t> </a:t>
            </a: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Plenary</a:t>
            </a:r>
            <a:endParaRPr sz="1200" dirty="0"/>
          </a:p>
        </p:txBody>
      </p:sp>
    </p:spTree>
    <p:extLst>
      <p:ext uri="{BB962C8B-B14F-4D97-AF65-F5344CB8AC3E}">
        <p14:creationId xmlns:p14="http://schemas.microsoft.com/office/powerpoint/2010/main" val="3755150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13eac13ead4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b="1" dirty="0"/>
              <a:t>Learning objective</a:t>
            </a:r>
            <a:endParaRPr b="1" dirty="0"/>
          </a:p>
        </p:txBody>
      </p:sp>
      <p:sp>
        <p:nvSpPr>
          <p:cNvPr id="101" name="Google Shape;101;g13eac13ead4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ctr" rtl="0">
              <a:lnSpc>
                <a:spcPct val="100000"/>
              </a:lnSpc>
              <a:spcBef>
                <a:spcPts val="0"/>
              </a:spcBef>
              <a:spcAft>
                <a:spcPts val="0"/>
              </a:spcAft>
              <a:buSzPct val="100000"/>
              <a:buChar char="•"/>
            </a:pPr>
            <a:r>
              <a:rPr lang="en-GB" dirty="0"/>
              <a:t>To use photographs of the local area to identify what has changed and what is the same</a:t>
            </a:r>
            <a:endParaRPr sz="4500" dirty="0"/>
          </a:p>
        </p:txBody>
      </p:sp>
    </p:spTree>
    <p:extLst>
      <p:ext uri="{BB962C8B-B14F-4D97-AF65-F5344CB8AC3E}">
        <p14:creationId xmlns:p14="http://schemas.microsoft.com/office/powerpoint/2010/main" val="2385559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3"/>
          <p:cNvSpPr txBox="1"/>
          <p:nvPr/>
        </p:nvSpPr>
        <p:spPr>
          <a:xfrm>
            <a:off x="7264115" y="969421"/>
            <a:ext cx="237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chemeClr val="dk1"/>
                </a:solidFill>
                <a:latin typeface="Calibri"/>
                <a:ea typeface="Calibri"/>
                <a:cs typeface="Calibri"/>
                <a:sym typeface="Calibri"/>
              </a:rPr>
              <a:t> </a:t>
            </a:r>
            <a:endParaRPr/>
          </a:p>
        </p:txBody>
      </p:sp>
      <p:sp>
        <p:nvSpPr>
          <p:cNvPr id="107" name="Google Shape;107;p3"/>
          <p:cNvSpPr txBox="1"/>
          <p:nvPr/>
        </p:nvSpPr>
        <p:spPr>
          <a:xfrm>
            <a:off x="731520" y="2305615"/>
            <a:ext cx="4216400" cy="22467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2800"/>
              <a:buFont typeface="Calibri"/>
              <a:buNone/>
            </a:pPr>
            <a:r>
              <a:rPr lang="en-GB" sz="2800" dirty="0">
                <a:solidFill>
                  <a:schemeClr val="dk1"/>
                </a:solidFill>
                <a:latin typeface="Calibri"/>
                <a:ea typeface="Calibri"/>
                <a:cs typeface="Calibri"/>
                <a:sym typeface="Calibri"/>
              </a:rPr>
              <a:t>Where was this photograph taken?</a:t>
            </a:r>
            <a:endParaRPr dirty="0"/>
          </a:p>
          <a:p>
            <a:pPr marL="0" marR="0" lvl="0" indent="0" algn="ctr" rtl="0">
              <a:spcBef>
                <a:spcPts val="0"/>
              </a:spcBef>
              <a:spcAft>
                <a:spcPts val="0"/>
              </a:spcAft>
              <a:buClr>
                <a:schemeClr val="dk1"/>
              </a:buClr>
              <a:buSzPts val="2800"/>
              <a:buFont typeface="Calibri"/>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2800"/>
              <a:buFont typeface="Calibri"/>
              <a:buNone/>
            </a:pPr>
            <a:r>
              <a:rPr lang="en-GB" sz="2800" dirty="0">
                <a:solidFill>
                  <a:schemeClr val="dk1"/>
                </a:solidFill>
                <a:latin typeface="Calibri"/>
                <a:ea typeface="Calibri"/>
                <a:cs typeface="Calibri"/>
                <a:sym typeface="Calibri"/>
              </a:rPr>
              <a:t>What can we see in the picture?</a:t>
            </a:r>
            <a:endParaRPr dirty="0"/>
          </a:p>
        </p:txBody>
      </p:sp>
      <p:pic>
        <p:nvPicPr>
          <p:cNvPr id="108" name="Google Shape;108;p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28116" y="1189823"/>
            <a:ext cx="6132364" cy="4478352"/>
          </a:xfrm>
          <a:prstGeom prst="rect">
            <a:avLst/>
          </a:prstGeom>
          <a:noFill/>
          <a:ln>
            <a:noFill/>
          </a:ln>
        </p:spPr>
      </p:pic>
    </p:spTree>
    <p:extLst>
      <p:ext uri="{BB962C8B-B14F-4D97-AF65-F5344CB8AC3E}">
        <p14:creationId xmlns:p14="http://schemas.microsoft.com/office/powerpoint/2010/main" val="333302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74640" y="1009651"/>
            <a:ext cx="6163947" cy="4838698"/>
          </a:xfrm>
          <a:prstGeom prst="rect">
            <a:avLst/>
          </a:prstGeom>
          <a:noFill/>
          <a:ln>
            <a:noFill/>
          </a:ln>
        </p:spPr>
      </p:pic>
      <p:sp>
        <p:nvSpPr>
          <p:cNvPr id="115" name="Google Shape;115;p4"/>
          <p:cNvSpPr txBox="1"/>
          <p:nvPr/>
        </p:nvSpPr>
        <p:spPr>
          <a:xfrm>
            <a:off x="653413" y="2090172"/>
            <a:ext cx="4348480" cy="22467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Is this photograph taken in the same place?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Do you think it was taken at the same time? Why? </a:t>
            </a:r>
            <a:endParaRPr dirty="0"/>
          </a:p>
        </p:txBody>
      </p:sp>
    </p:spTree>
    <p:extLst>
      <p:ext uri="{BB962C8B-B14F-4D97-AF65-F5344CB8AC3E}">
        <p14:creationId xmlns:p14="http://schemas.microsoft.com/office/powerpoint/2010/main" val="1617170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89914" y="799929"/>
            <a:ext cx="4398939" cy="3597900"/>
          </a:xfrm>
          <a:prstGeom prst="rect">
            <a:avLst/>
          </a:prstGeom>
          <a:noFill/>
          <a:ln>
            <a:noFill/>
          </a:ln>
        </p:spPr>
      </p:pic>
      <p:sp>
        <p:nvSpPr>
          <p:cNvPr id="121" name="Google Shape;121;p5"/>
          <p:cNvSpPr txBox="1"/>
          <p:nvPr/>
        </p:nvSpPr>
        <p:spPr>
          <a:xfrm>
            <a:off x="2022545" y="4887685"/>
            <a:ext cx="8146910" cy="144650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1:</a:t>
            </a:r>
            <a:endParaRPr sz="1600" b="1"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is the same in these pictures? What is different? </a:t>
            </a:r>
            <a:endParaRPr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does that tell us? </a:t>
            </a:r>
            <a:endParaRPr dirty="0"/>
          </a:p>
        </p:txBody>
      </p:sp>
      <p:pic>
        <p:nvPicPr>
          <p:cNvPr id="122" name="Google Shape;122;p5"/>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01837" y="799929"/>
            <a:ext cx="4926730" cy="3597900"/>
          </a:xfrm>
          <a:prstGeom prst="rect">
            <a:avLst/>
          </a:prstGeom>
          <a:noFill/>
          <a:ln>
            <a:noFill/>
          </a:ln>
        </p:spPr>
      </p:pic>
    </p:spTree>
    <p:extLst>
      <p:ext uri="{BB962C8B-B14F-4D97-AF65-F5344CB8AC3E}">
        <p14:creationId xmlns:p14="http://schemas.microsoft.com/office/powerpoint/2010/main" val="3447161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6" descr="ST. BARNABAS - PRIMARY SCHOOL"/>
          <p:cNvPicPr preferRelativeResize="0"/>
          <p:nvPr/>
        </p:nvPicPr>
        <p:blipFill rotWithShape="1">
          <a:blip r:embed="rId3">
            <a:alphaModFix/>
          </a:blip>
          <a:srcRect/>
          <a:stretch/>
        </p:blipFill>
        <p:spPr>
          <a:xfrm>
            <a:off x="644979" y="672873"/>
            <a:ext cx="4762500" cy="3095625"/>
          </a:xfrm>
          <a:prstGeom prst="rect">
            <a:avLst/>
          </a:prstGeom>
          <a:noFill/>
          <a:ln>
            <a:noFill/>
          </a:ln>
        </p:spPr>
      </p:pic>
      <p:pic>
        <p:nvPicPr>
          <p:cNvPr id="128" name="Google Shape;128;p6"/>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96000" y="672874"/>
            <a:ext cx="5312228" cy="3126642"/>
          </a:xfrm>
          <a:prstGeom prst="rect">
            <a:avLst/>
          </a:prstGeom>
          <a:noFill/>
          <a:ln>
            <a:noFill/>
          </a:ln>
        </p:spPr>
      </p:pic>
      <p:sp>
        <p:nvSpPr>
          <p:cNvPr id="129" name="Google Shape;129;p6"/>
          <p:cNvSpPr txBox="1"/>
          <p:nvPr/>
        </p:nvSpPr>
        <p:spPr>
          <a:xfrm>
            <a:off x="2062843" y="4477434"/>
            <a:ext cx="8066314" cy="95410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is the same in these pictures? What is different? </a:t>
            </a:r>
            <a:endParaRPr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does that tell us? </a:t>
            </a:r>
            <a:endParaRPr dirty="0"/>
          </a:p>
        </p:txBody>
      </p:sp>
    </p:spTree>
    <p:extLst>
      <p:ext uri="{BB962C8B-B14F-4D97-AF65-F5344CB8AC3E}">
        <p14:creationId xmlns:p14="http://schemas.microsoft.com/office/powerpoint/2010/main" val="368365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7" descr="A picture containing outdoor&#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5400000">
            <a:off x="7082498" y="845505"/>
            <a:ext cx="3097037" cy="2724136"/>
          </a:xfrm>
          <a:prstGeom prst="rect">
            <a:avLst/>
          </a:prstGeom>
          <a:noFill/>
          <a:ln>
            <a:noFill/>
          </a:ln>
        </p:spPr>
      </p:pic>
      <p:pic>
        <p:nvPicPr>
          <p:cNvPr id="136" name="Google Shape;136;p7"/>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64499" y="659053"/>
            <a:ext cx="4761389" cy="3097036"/>
          </a:xfrm>
          <a:prstGeom prst="rect">
            <a:avLst/>
          </a:prstGeom>
          <a:noFill/>
          <a:ln>
            <a:noFill/>
          </a:ln>
        </p:spPr>
      </p:pic>
      <p:sp>
        <p:nvSpPr>
          <p:cNvPr id="137" name="Google Shape;137;p7"/>
          <p:cNvSpPr txBox="1"/>
          <p:nvPr/>
        </p:nvSpPr>
        <p:spPr>
          <a:xfrm>
            <a:off x="2991784" y="4571999"/>
            <a:ext cx="6208431"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is the link between these pictures? </a:t>
            </a:r>
            <a:endParaRPr dirty="0"/>
          </a:p>
        </p:txBody>
      </p:sp>
    </p:spTree>
    <p:extLst>
      <p:ext uri="{BB962C8B-B14F-4D97-AF65-F5344CB8AC3E}">
        <p14:creationId xmlns:p14="http://schemas.microsoft.com/office/powerpoint/2010/main" val="3849142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8"/>
          <p:cNvSpPr txBox="1"/>
          <p:nvPr/>
        </p:nvSpPr>
        <p:spPr>
          <a:xfrm>
            <a:off x="1155577" y="1443841"/>
            <a:ext cx="9880846" cy="403183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2: </a:t>
            </a:r>
            <a:endParaRPr sz="1600" b="1"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Look at the pairs of photographs you have been given. </a:t>
            </a:r>
            <a:endParaRPr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is the same in the pictures?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differences can you see?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 they tell us about how much Leeman Road has changed? </a:t>
            </a:r>
            <a:endParaRPr dirty="0"/>
          </a:p>
        </p:txBody>
      </p:sp>
    </p:spTree>
    <p:extLst>
      <p:ext uri="{BB962C8B-B14F-4D97-AF65-F5344CB8AC3E}">
        <p14:creationId xmlns:p14="http://schemas.microsoft.com/office/powerpoint/2010/main" val="1541733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9"/>
          <p:cNvSpPr txBox="1"/>
          <p:nvPr/>
        </p:nvSpPr>
        <p:spPr>
          <a:xfrm>
            <a:off x="751114" y="1228397"/>
            <a:ext cx="10689772" cy="44627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Plenary</a:t>
            </a:r>
            <a:endParaRPr sz="16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differences have you noticed between the photographs of the Leeman Road area in the past and now?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Did anything surprise you?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similarities were there?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Do you think that the Leeman Road area has changed much over time? </a:t>
            </a:r>
            <a:endParaRPr dirty="0"/>
          </a:p>
        </p:txBody>
      </p:sp>
    </p:spTree>
    <p:extLst>
      <p:ext uri="{BB962C8B-B14F-4D97-AF65-F5344CB8AC3E}">
        <p14:creationId xmlns:p14="http://schemas.microsoft.com/office/powerpoint/2010/main" val="7415457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790576" y="1122363"/>
            <a:ext cx="10563224" cy="23876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GB" b="1" dirty="0"/>
              <a:t>How much has the Leeman Road area of </a:t>
            </a:r>
            <a:r>
              <a:rPr lang="en-GB" sz="6700" b="1" dirty="0"/>
              <a:t>York</a:t>
            </a:r>
            <a:r>
              <a:rPr lang="en-GB" b="1" dirty="0"/>
              <a:t> changed over time? </a:t>
            </a:r>
            <a:endParaRPr b="1" dirty="0"/>
          </a:p>
        </p:txBody>
      </p:sp>
      <p:sp>
        <p:nvSpPr>
          <p:cNvPr id="89" name="Google Shape;89;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GB" sz="3200" b="1" dirty="0"/>
              <a:t>Lesson 4</a:t>
            </a:r>
            <a:endParaRPr sz="3200" b="1" dirty="0"/>
          </a:p>
        </p:txBody>
      </p:sp>
    </p:spTree>
    <p:extLst>
      <p:ext uri="{BB962C8B-B14F-4D97-AF65-F5344CB8AC3E}">
        <p14:creationId xmlns:p14="http://schemas.microsoft.com/office/powerpoint/2010/main" val="1459425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p:nvPr/>
        </p:nvSpPr>
        <p:spPr>
          <a:xfrm>
            <a:off x="1276350" y="314741"/>
            <a:ext cx="9533395" cy="53552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i="0" u="none" strike="noStrike" cap="none" dirty="0">
                <a:solidFill>
                  <a:schemeClr val="dk1"/>
                </a:solidFill>
                <a:latin typeface="Calibri"/>
                <a:ea typeface="Calibri"/>
                <a:cs typeface="Calibri"/>
                <a:sym typeface="Calibri"/>
              </a:rPr>
              <a:t>Lesson 4: How have shops in the Leeman Road area changed? What does that tell us about changing shopping habits? </a:t>
            </a:r>
            <a:r>
              <a:rPr lang="en-GB" sz="2800" b="0" i="0" u="none" strike="noStrike" cap="none" dirty="0">
                <a:solidFill>
                  <a:schemeClr val="dk1"/>
                </a:solidFill>
                <a:latin typeface="Calibri"/>
                <a:ea typeface="Calibri"/>
                <a:cs typeface="Calibri"/>
                <a:sym typeface="Calibri"/>
              </a:rPr>
              <a:t>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Consider what shops there are in the area now, what they sell and where families do their shopping </a:t>
            </a:r>
          </a:p>
          <a:p>
            <a:pPr marR="0" lvl="0" algn="ctr" rtl="0">
              <a:spcBef>
                <a:spcPts val="0"/>
              </a:spcBef>
              <a:spcAft>
                <a:spcPts val="0"/>
              </a:spcAft>
              <a:buClr>
                <a:schemeClr val="dk1"/>
              </a:buClr>
              <a:buSzPts val="2800"/>
            </a:pPr>
            <a:endParaRPr sz="2400" dirty="0"/>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Look at the evidence of shops in the Leeman Road area in the past</a:t>
            </a:r>
          </a:p>
          <a:p>
            <a:pPr marR="0" lvl="0" algn="ctr" rtl="0">
              <a:spcBef>
                <a:spcPts val="0"/>
              </a:spcBef>
              <a:spcAft>
                <a:spcPts val="0"/>
              </a:spcAft>
              <a:buClr>
                <a:schemeClr val="dk1"/>
              </a:buClr>
              <a:buSzPts val="2800"/>
            </a:pPr>
            <a:r>
              <a:rPr lang="en-GB" sz="2400" dirty="0">
                <a:solidFill>
                  <a:schemeClr val="dk1"/>
                </a:solidFill>
                <a:latin typeface="Calibri"/>
                <a:ea typeface="Calibri"/>
                <a:cs typeface="Calibri"/>
                <a:sym typeface="Calibri"/>
              </a:rPr>
              <a:t> </a:t>
            </a:r>
            <a:endParaRPr sz="2400" dirty="0"/>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Activity 1: What was sold in shops? Look at adverts</a:t>
            </a:r>
          </a:p>
          <a:p>
            <a:pPr marL="285750" marR="0" lvl="0" indent="-285750" algn="ctr" rtl="0">
              <a:spcBef>
                <a:spcPts val="0"/>
              </a:spcBef>
              <a:spcAft>
                <a:spcPts val="0"/>
              </a:spcAft>
              <a:buClr>
                <a:schemeClr val="dk1"/>
              </a:buClr>
              <a:buSzPts val="2800"/>
              <a:buFont typeface="Arial"/>
              <a:buChar char="•"/>
            </a:pPr>
            <a:endParaRPr sz="2400" dirty="0"/>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Activity 2: Create a map of the shops in the 1920s</a:t>
            </a:r>
          </a:p>
          <a:p>
            <a:pPr marR="0" lvl="0" algn="ctr" rtl="0">
              <a:spcBef>
                <a:spcPts val="0"/>
              </a:spcBef>
              <a:spcAft>
                <a:spcPts val="0"/>
              </a:spcAft>
              <a:buClr>
                <a:schemeClr val="dk1"/>
              </a:buClr>
              <a:buSzPts val="2800"/>
            </a:pPr>
            <a:endParaRPr sz="2400" dirty="0"/>
          </a:p>
          <a:p>
            <a:pPr marL="285750" marR="0" lvl="0" indent="-285750" algn="ctr" rtl="0">
              <a:spcBef>
                <a:spcPts val="0"/>
              </a:spcBef>
              <a:spcAft>
                <a:spcPts val="0"/>
              </a:spcAft>
              <a:buClr>
                <a:schemeClr val="dk1"/>
              </a:buClr>
              <a:buSzPts val="2800"/>
              <a:buFont typeface="Arial"/>
              <a:buChar char="•"/>
            </a:pPr>
            <a:r>
              <a:rPr lang="en-GB" sz="2400" dirty="0">
                <a:solidFill>
                  <a:schemeClr val="dk1"/>
                </a:solidFill>
                <a:latin typeface="Calibri"/>
                <a:ea typeface="Calibri"/>
                <a:cs typeface="Calibri"/>
                <a:sym typeface="Calibri"/>
              </a:rPr>
              <a:t>Plenary</a:t>
            </a:r>
            <a:endParaRPr sz="24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595024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g13ea517aa2c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b="1" dirty="0"/>
              <a:t>Learning objectives</a:t>
            </a:r>
            <a:endParaRPr b="1" dirty="0"/>
          </a:p>
        </p:txBody>
      </p:sp>
      <p:sp>
        <p:nvSpPr>
          <p:cNvPr id="101" name="Google Shape;101;g13ea517aa2c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ctr" rtl="0">
              <a:lnSpc>
                <a:spcPct val="100000"/>
              </a:lnSpc>
              <a:spcBef>
                <a:spcPts val="0"/>
              </a:spcBef>
              <a:spcAft>
                <a:spcPts val="0"/>
              </a:spcAft>
              <a:buSzPct val="100000"/>
              <a:buChar char="•"/>
            </a:pPr>
            <a:r>
              <a:rPr lang="en-GB" dirty="0"/>
              <a:t>To look at evidence of shops in the past</a:t>
            </a:r>
          </a:p>
          <a:p>
            <a:pPr marL="457200" lvl="0" indent="-342900" algn="ctr" rtl="0">
              <a:lnSpc>
                <a:spcPct val="100000"/>
              </a:lnSpc>
              <a:spcBef>
                <a:spcPts val="0"/>
              </a:spcBef>
              <a:spcAft>
                <a:spcPts val="0"/>
              </a:spcAft>
              <a:buSzPct val="100000"/>
              <a:buChar char="•"/>
            </a:pPr>
            <a:r>
              <a:rPr lang="en-GB" dirty="0"/>
              <a:t>To identify what has changed and consider why changes in shopping have occurred</a:t>
            </a:r>
            <a:endParaRPr sz="4500" dirty="0"/>
          </a:p>
        </p:txBody>
      </p:sp>
    </p:spTree>
    <p:extLst>
      <p:ext uri="{BB962C8B-B14F-4D97-AF65-F5344CB8AC3E}">
        <p14:creationId xmlns:p14="http://schemas.microsoft.com/office/powerpoint/2010/main" val="1022025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pic>
        <p:nvPicPr>
          <p:cNvPr id="106" name="Google Shape;106;p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773742" y="4541520"/>
            <a:ext cx="2828977" cy="2135234"/>
          </a:xfrm>
          <a:prstGeom prst="rect">
            <a:avLst/>
          </a:prstGeom>
          <a:noFill/>
          <a:ln>
            <a:noFill/>
          </a:ln>
        </p:spPr>
      </p:pic>
      <p:sp>
        <p:nvSpPr>
          <p:cNvPr id="107" name="Google Shape;107;p3"/>
          <p:cNvSpPr txBox="1"/>
          <p:nvPr/>
        </p:nvSpPr>
        <p:spPr>
          <a:xfrm>
            <a:off x="738572" y="874474"/>
            <a:ext cx="5933440" cy="510905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shops are there in the Leeman Road area?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 you buy from them?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Where do you do most of your shopping?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differences do you think that there would have been in shops in the past? </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08" name="Google Shape;108;p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868286" y="187960"/>
            <a:ext cx="2358513" cy="2687320"/>
          </a:xfrm>
          <a:prstGeom prst="rect">
            <a:avLst/>
          </a:prstGeom>
          <a:noFill/>
          <a:ln>
            <a:noFill/>
          </a:ln>
        </p:spPr>
      </p:pic>
      <p:pic>
        <p:nvPicPr>
          <p:cNvPr id="109" name="Google Shape;109;p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387858" y="2458720"/>
            <a:ext cx="2737211" cy="2448560"/>
          </a:xfrm>
          <a:prstGeom prst="rect">
            <a:avLst/>
          </a:prstGeom>
          <a:noFill/>
          <a:ln>
            <a:noFill/>
          </a:ln>
        </p:spPr>
      </p:pic>
    </p:spTree>
    <p:extLst>
      <p:ext uri="{BB962C8B-B14F-4D97-AF65-F5344CB8AC3E}">
        <p14:creationId xmlns:p14="http://schemas.microsoft.com/office/powerpoint/2010/main" val="1437705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4"/>
          <p:cNvSpPr txBox="1"/>
          <p:nvPr/>
        </p:nvSpPr>
        <p:spPr>
          <a:xfrm>
            <a:off x="2719348" y="286385"/>
            <a:ext cx="6619954"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How do we know what shops were like in the past? </a:t>
            </a:r>
            <a:endParaRPr sz="1600" dirty="0"/>
          </a:p>
        </p:txBody>
      </p:sp>
      <p:pic>
        <p:nvPicPr>
          <p:cNvPr id="116" name="Google Shape;116;p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702401" y="2133474"/>
            <a:ext cx="5340707" cy="3281806"/>
          </a:xfrm>
          <a:prstGeom prst="rect">
            <a:avLst/>
          </a:prstGeom>
          <a:noFill/>
          <a:ln>
            <a:noFill/>
          </a:ln>
        </p:spPr>
      </p:pic>
      <p:sp>
        <p:nvSpPr>
          <p:cNvPr id="117" name="Google Shape;117;p4"/>
          <p:cNvSpPr txBox="1"/>
          <p:nvPr/>
        </p:nvSpPr>
        <p:spPr>
          <a:xfrm>
            <a:off x="576223" y="1481350"/>
            <a:ext cx="4419600" cy="538604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There are clues in photographs.</a:t>
            </a:r>
            <a:endParaRPr sz="28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Can you see the poles outside the building on the right?  </a:t>
            </a:r>
            <a:endParaRPr sz="2800" b="1" dirty="0"/>
          </a:p>
          <a:p>
            <a:pPr marL="0" marR="0" lvl="0" indent="0" algn="ctr" rtl="0">
              <a:spcBef>
                <a:spcPts val="0"/>
              </a:spcBef>
              <a:spcAft>
                <a:spcPts val="0"/>
              </a:spcAft>
              <a:buNone/>
            </a:pP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They show that it was a </a:t>
            </a:r>
            <a:r>
              <a:rPr lang="en-GB" sz="2800" b="1" i="1" dirty="0">
                <a:solidFill>
                  <a:schemeClr val="dk1"/>
                </a:solidFill>
                <a:latin typeface="Calibri"/>
                <a:ea typeface="Calibri"/>
                <a:cs typeface="Calibri"/>
                <a:sym typeface="Calibri"/>
              </a:rPr>
              <a:t>barber’s shop</a:t>
            </a:r>
            <a:r>
              <a:rPr lang="en-GB" sz="2800" b="1" dirty="0">
                <a:solidFill>
                  <a:schemeClr val="dk1"/>
                </a:solidFill>
                <a:latin typeface="Calibri"/>
                <a:ea typeface="Calibri"/>
                <a:cs typeface="Calibri"/>
                <a:sym typeface="Calibri"/>
              </a:rPr>
              <a:t>.</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A </a:t>
            </a:r>
            <a:r>
              <a:rPr lang="en-GB" sz="2800" b="1" i="1" dirty="0">
                <a:solidFill>
                  <a:schemeClr val="dk1"/>
                </a:solidFill>
                <a:latin typeface="Calibri"/>
                <a:ea typeface="Calibri"/>
                <a:cs typeface="Calibri"/>
                <a:sym typeface="Calibri"/>
              </a:rPr>
              <a:t>barber</a:t>
            </a:r>
            <a:r>
              <a:rPr lang="en-GB" sz="2800" b="1" dirty="0">
                <a:solidFill>
                  <a:schemeClr val="dk1"/>
                </a:solidFill>
                <a:latin typeface="Calibri"/>
                <a:ea typeface="Calibri"/>
                <a:cs typeface="Calibri"/>
                <a:sym typeface="Calibri"/>
              </a:rPr>
              <a:t> cut men’s hair. </a:t>
            </a:r>
            <a:endParaRPr sz="2800" b="1"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667214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302255" y="642256"/>
            <a:ext cx="3844716" cy="5573487"/>
          </a:xfrm>
          <a:prstGeom prst="rect">
            <a:avLst/>
          </a:prstGeom>
          <a:noFill/>
          <a:ln>
            <a:noFill/>
          </a:ln>
        </p:spPr>
      </p:pic>
      <p:sp>
        <p:nvSpPr>
          <p:cNvPr id="124" name="Google Shape;124;p5"/>
          <p:cNvSpPr txBox="1"/>
          <p:nvPr/>
        </p:nvSpPr>
        <p:spPr>
          <a:xfrm>
            <a:off x="573226" y="274898"/>
            <a:ext cx="6359754" cy="612471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Here we have  adverts from the parish magazine. </a:t>
            </a:r>
            <a:endParaRPr sz="28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shops are there?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does a </a:t>
            </a:r>
            <a:r>
              <a:rPr lang="en-GB" sz="2800" i="1" dirty="0">
                <a:solidFill>
                  <a:schemeClr val="dk1"/>
                </a:solidFill>
                <a:latin typeface="Calibri"/>
                <a:ea typeface="Calibri"/>
                <a:cs typeface="Calibri"/>
                <a:sym typeface="Calibri"/>
              </a:rPr>
              <a:t>dairy</a:t>
            </a:r>
            <a:r>
              <a:rPr lang="en-GB" sz="2800" dirty="0">
                <a:solidFill>
                  <a:schemeClr val="dk1"/>
                </a:solidFill>
                <a:latin typeface="Calibri"/>
                <a:ea typeface="Calibri"/>
                <a:cs typeface="Calibri"/>
                <a:sym typeface="Calibri"/>
              </a:rPr>
              <a:t> sell?</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is a </a:t>
            </a:r>
            <a:r>
              <a:rPr lang="en-GB" sz="2800" i="1" dirty="0">
                <a:solidFill>
                  <a:schemeClr val="dk1"/>
                </a:solidFill>
                <a:latin typeface="Calibri"/>
                <a:ea typeface="Calibri"/>
                <a:cs typeface="Calibri"/>
                <a:sym typeface="Calibri"/>
              </a:rPr>
              <a:t>newsagent</a:t>
            </a:r>
            <a:r>
              <a:rPr lang="en-GB" sz="2800" dirty="0">
                <a:solidFill>
                  <a:schemeClr val="dk1"/>
                </a:solidFill>
                <a:latin typeface="Calibri"/>
                <a:ea typeface="Calibri"/>
                <a:cs typeface="Calibri"/>
                <a:sym typeface="Calibri"/>
              </a:rPr>
              <a:t>?</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can you buy in a </a:t>
            </a:r>
            <a:r>
              <a:rPr lang="en-GB" sz="2800" i="1" dirty="0">
                <a:solidFill>
                  <a:schemeClr val="dk1"/>
                </a:solidFill>
                <a:latin typeface="Calibri"/>
                <a:ea typeface="Calibri"/>
                <a:cs typeface="Calibri"/>
                <a:sym typeface="Calibri"/>
              </a:rPr>
              <a:t>butcher</a:t>
            </a:r>
            <a:r>
              <a:rPr lang="en-GB" sz="2800" dirty="0">
                <a:solidFill>
                  <a:schemeClr val="dk1"/>
                </a:solidFill>
                <a:latin typeface="Calibri"/>
                <a:ea typeface="Calibri"/>
                <a:cs typeface="Calibri"/>
                <a:sym typeface="Calibri"/>
              </a:rPr>
              <a:t>?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would you do in a </a:t>
            </a:r>
            <a:r>
              <a:rPr lang="en-GB" sz="2800" i="1" dirty="0">
                <a:solidFill>
                  <a:schemeClr val="dk1"/>
                </a:solidFill>
                <a:latin typeface="Calibri"/>
                <a:ea typeface="Calibri"/>
                <a:cs typeface="Calibri"/>
                <a:sym typeface="Calibri"/>
              </a:rPr>
              <a:t>laundry</a:t>
            </a:r>
            <a:r>
              <a:rPr lang="en-GB" sz="2800" dirty="0">
                <a:solidFill>
                  <a:schemeClr val="dk1"/>
                </a:solidFill>
                <a:latin typeface="Calibri"/>
                <a:ea typeface="Calibri"/>
                <a:cs typeface="Calibri"/>
                <a:sym typeface="Calibri"/>
              </a:rPr>
              <a:t>?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 you think </a:t>
            </a:r>
            <a:r>
              <a:rPr lang="en-GB" sz="2800" i="1" dirty="0">
                <a:solidFill>
                  <a:schemeClr val="dk1"/>
                </a:solidFill>
                <a:latin typeface="Calibri"/>
                <a:ea typeface="Calibri"/>
                <a:cs typeface="Calibri"/>
                <a:sym typeface="Calibri"/>
              </a:rPr>
              <a:t>fancy goods </a:t>
            </a:r>
            <a:r>
              <a:rPr lang="en-GB" sz="2800" dirty="0">
                <a:solidFill>
                  <a:schemeClr val="dk1"/>
                </a:solidFill>
                <a:latin typeface="Calibri"/>
                <a:ea typeface="Calibri"/>
                <a:cs typeface="Calibri"/>
                <a:sym typeface="Calibri"/>
              </a:rPr>
              <a:t>are? </a:t>
            </a:r>
            <a:endParaRPr sz="2800" dirty="0"/>
          </a:p>
        </p:txBody>
      </p:sp>
    </p:spTree>
    <p:extLst>
      <p:ext uri="{BB962C8B-B14F-4D97-AF65-F5344CB8AC3E}">
        <p14:creationId xmlns:p14="http://schemas.microsoft.com/office/powerpoint/2010/main" val="7070075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6"/>
          <p:cNvSpPr txBox="1"/>
          <p:nvPr/>
        </p:nvSpPr>
        <p:spPr>
          <a:xfrm>
            <a:off x="624625" y="871470"/>
            <a:ext cx="9976833" cy="526293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Did you know that: </a:t>
            </a:r>
            <a:endParaRPr sz="28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A </a:t>
            </a:r>
            <a:r>
              <a:rPr lang="en-GB" sz="2800" b="1" dirty="0">
                <a:solidFill>
                  <a:schemeClr val="dk1"/>
                </a:solidFill>
                <a:latin typeface="Calibri"/>
                <a:ea typeface="Calibri"/>
                <a:cs typeface="Calibri"/>
                <a:sym typeface="Calibri"/>
              </a:rPr>
              <a:t>dairy</a:t>
            </a:r>
            <a:r>
              <a:rPr lang="en-GB" sz="2800" dirty="0">
                <a:solidFill>
                  <a:schemeClr val="dk1"/>
                </a:solidFill>
                <a:latin typeface="Calibri"/>
                <a:ea typeface="Calibri"/>
                <a:cs typeface="Calibri"/>
                <a:sym typeface="Calibri"/>
              </a:rPr>
              <a:t> sells milk, butter, eggs and cheese?</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A </a:t>
            </a:r>
            <a:r>
              <a:rPr lang="en-GB" sz="2800" b="1" dirty="0">
                <a:solidFill>
                  <a:schemeClr val="dk1"/>
                </a:solidFill>
                <a:latin typeface="Calibri"/>
                <a:ea typeface="Calibri"/>
                <a:cs typeface="Calibri"/>
                <a:sym typeface="Calibri"/>
              </a:rPr>
              <a:t>newsagent</a:t>
            </a:r>
            <a:r>
              <a:rPr lang="en-GB" sz="2800" dirty="0">
                <a:solidFill>
                  <a:schemeClr val="dk1"/>
                </a:solidFill>
                <a:latin typeface="Calibri"/>
                <a:ea typeface="Calibri"/>
                <a:cs typeface="Calibri"/>
                <a:sym typeface="Calibri"/>
              </a:rPr>
              <a:t> sells newspapers and magazines?</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A </a:t>
            </a:r>
            <a:r>
              <a:rPr lang="en-GB" sz="2800" b="1" dirty="0">
                <a:solidFill>
                  <a:schemeClr val="dk1"/>
                </a:solidFill>
                <a:latin typeface="Calibri"/>
                <a:ea typeface="Calibri"/>
                <a:cs typeface="Calibri"/>
                <a:sym typeface="Calibri"/>
              </a:rPr>
              <a:t>butcher </a:t>
            </a:r>
            <a:r>
              <a:rPr lang="en-GB" sz="2800" dirty="0">
                <a:solidFill>
                  <a:schemeClr val="dk1"/>
                </a:solidFill>
                <a:latin typeface="Calibri"/>
                <a:ea typeface="Calibri"/>
                <a:cs typeface="Calibri"/>
                <a:sym typeface="Calibri"/>
              </a:rPr>
              <a:t>sells meat, sausages and cooked meats?</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A </a:t>
            </a:r>
            <a:r>
              <a:rPr lang="en-GB" sz="2800" b="1" dirty="0">
                <a:solidFill>
                  <a:schemeClr val="dk1"/>
                </a:solidFill>
                <a:latin typeface="Calibri"/>
                <a:ea typeface="Calibri"/>
                <a:cs typeface="Calibri"/>
                <a:sym typeface="Calibri"/>
              </a:rPr>
              <a:t>laundry</a:t>
            </a:r>
            <a:r>
              <a:rPr lang="en-GB" sz="2800" dirty="0">
                <a:solidFill>
                  <a:schemeClr val="dk1"/>
                </a:solidFill>
                <a:latin typeface="Calibri"/>
                <a:ea typeface="Calibri"/>
                <a:cs typeface="Calibri"/>
                <a:sym typeface="Calibri"/>
              </a:rPr>
              <a:t> washes your clothes, bedlinen and towels?</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Fancy goods</a:t>
            </a:r>
            <a:r>
              <a:rPr lang="en-GB" sz="2800" dirty="0">
                <a:solidFill>
                  <a:schemeClr val="dk1"/>
                </a:solidFill>
                <a:latin typeface="Calibri"/>
                <a:ea typeface="Calibri"/>
                <a:cs typeface="Calibri"/>
                <a:sym typeface="Calibri"/>
              </a:rPr>
              <a:t> are items that are ornamental or decorative, rather than essential?</a:t>
            </a:r>
            <a:endParaRPr sz="2800" dirty="0"/>
          </a:p>
        </p:txBody>
      </p:sp>
    </p:spTree>
    <p:extLst>
      <p:ext uri="{BB962C8B-B14F-4D97-AF65-F5344CB8AC3E}">
        <p14:creationId xmlns:p14="http://schemas.microsoft.com/office/powerpoint/2010/main" val="21855568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7"/>
          <p:cNvSpPr txBox="1"/>
          <p:nvPr/>
        </p:nvSpPr>
        <p:spPr>
          <a:xfrm>
            <a:off x="209550" y="326936"/>
            <a:ext cx="11620500" cy="55091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Vocabulary</a:t>
            </a:r>
            <a:r>
              <a:rPr lang="en-GB" sz="2800" dirty="0">
                <a:solidFill>
                  <a:schemeClr val="dk1"/>
                </a:solidFill>
                <a:latin typeface="Calibri"/>
                <a:ea typeface="Calibri"/>
                <a:cs typeface="Calibri"/>
                <a:sym typeface="Calibri"/>
              </a:rPr>
              <a:t>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Advert: </a:t>
            </a:r>
            <a:r>
              <a:rPr lang="en-GB" sz="2800" dirty="0">
                <a:solidFill>
                  <a:schemeClr val="dk1"/>
                </a:solidFill>
                <a:latin typeface="Calibri"/>
                <a:ea typeface="Calibri"/>
                <a:cs typeface="Calibri"/>
                <a:sym typeface="Calibri"/>
              </a:rPr>
              <a:t>An advert tries to persuade people to buy something or use a service.</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Parish magazine:</a:t>
            </a:r>
            <a:r>
              <a:rPr lang="en-GB" sz="2800" dirty="0">
                <a:solidFill>
                  <a:schemeClr val="dk1"/>
                </a:solidFill>
                <a:latin typeface="Calibri"/>
                <a:ea typeface="Calibri"/>
                <a:cs typeface="Calibri"/>
                <a:sym typeface="Calibri"/>
              </a:rPr>
              <a:t> A parish is the community belonging to a church. They used to produce magazines to share useful information and tell people about events, and included interesting articles. Local businesses could pay to advertise in them. There are not so many parish magazines now, as they are expensive to publish, and more information is shared through social media or leaflets.</a:t>
            </a:r>
            <a:endParaRPr sz="2800"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pic>
        <p:nvPicPr>
          <p:cNvPr id="135" name="Google Shape;135;p7" descr="Text&#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540742" y="4777718"/>
            <a:ext cx="2743200" cy="1753346"/>
          </a:xfrm>
          <a:prstGeom prst="rect">
            <a:avLst/>
          </a:prstGeom>
          <a:noFill/>
          <a:ln>
            <a:noFill/>
          </a:ln>
        </p:spPr>
      </p:pic>
    </p:spTree>
    <p:extLst>
      <p:ext uri="{BB962C8B-B14F-4D97-AF65-F5344CB8AC3E}">
        <p14:creationId xmlns:p14="http://schemas.microsoft.com/office/powerpoint/2010/main" val="3389631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8"/>
          <p:cNvSpPr txBox="1"/>
          <p:nvPr/>
        </p:nvSpPr>
        <p:spPr>
          <a:xfrm>
            <a:off x="1025595" y="846461"/>
            <a:ext cx="10080555" cy="572460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1: </a:t>
            </a:r>
            <a:endParaRPr sz="32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Look at the </a:t>
            </a:r>
            <a:r>
              <a:rPr lang="en-GB" sz="2800" b="1" i="1" dirty="0">
                <a:solidFill>
                  <a:schemeClr val="dk1"/>
                </a:solidFill>
                <a:latin typeface="Calibri"/>
                <a:ea typeface="Calibri"/>
                <a:cs typeface="Calibri"/>
                <a:sym typeface="Calibri"/>
              </a:rPr>
              <a:t>adverts</a:t>
            </a:r>
            <a:r>
              <a:rPr lang="en-GB" sz="2800" b="1" dirty="0">
                <a:solidFill>
                  <a:schemeClr val="dk1"/>
                </a:solidFill>
                <a:latin typeface="Calibri"/>
                <a:ea typeface="Calibri"/>
                <a:cs typeface="Calibri"/>
                <a:sym typeface="Calibri"/>
              </a:rPr>
              <a:t> from the </a:t>
            </a:r>
            <a:r>
              <a:rPr lang="en-GB" sz="2800" b="1" i="1" dirty="0">
                <a:solidFill>
                  <a:schemeClr val="dk1"/>
                </a:solidFill>
                <a:latin typeface="Calibri"/>
                <a:ea typeface="Calibri"/>
                <a:cs typeface="Calibri"/>
                <a:sym typeface="Calibri"/>
              </a:rPr>
              <a:t>parish magazines</a:t>
            </a:r>
            <a:r>
              <a:rPr lang="en-GB" sz="2800" b="1" dirty="0">
                <a:solidFill>
                  <a:schemeClr val="dk1"/>
                </a:solidFill>
                <a:latin typeface="Calibri"/>
                <a:ea typeface="Calibri"/>
                <a:cs typeface="Calibri"/>
                <a:sym typeface="Calibri"/>
              </a:rPr>
              <a:t>. </a:t>
            </a:r>
            <a:endParaRPr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Can you work out what type of shops they are and what they sold?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Write your answers around the adverts. </a:t>
            </a:r>
            <a:endParaRPr sz="2800" b="1" dirty="0">
              <a:solidFill>
                <a:schemeClr val="dk1"/>
              </a:solidFill>
              <a:latin typeface="Calibri"/>
              <a:ea typeface="Calibri"/>
              <a:cs typeface="Calibri"/>
              <a:sym typeface="Calibri"/>
            </a:endParaRPr>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39566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pic>
        <p:nvPicPr>
          <p:cNvPr id="146" name="Google Shape;146;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443333" y="309335"/>
            <a:ext cx="4258809" cy="6239329"/>
          </a:xfrm>
          <a:prstGeom prst="rect">
            <a:avLst/>
          </a:prstGeom>
          <a:noFill/>
          <a:ln>
            <a:noFill/>
          </a:ln>
        </p:spPr>
      </p:pic>
      <p:sp>
        <p:nvSpPr>
          <p:cNvPr id="147" name="Google Shape;147;p9"/>
          <p:cNvSpPr txBox="1"/>
          <p:nvPr/>
        </p:nvSpPr>
        <p:spPr>
          <a:xfrm>
            <a:off x="247650" y="151199"/>
            <a:ext cx="6953250" cy="61862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2:</a:t>
            </a:r>
            <a:endParaRPr sz="32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In the 1920s, a </a:t>
            </a:r>
            <a:r>
              <a:rPr lang="en-GB" sz="2800" b="1" i="1" dirty="0">
                <a:solidFill>
                  <a:schemeClr val="dk1"/>
                </a:solidFill>
                <a:latin typeface="Calibri"/>
                <a:ea typeface="Calibri"/>
                <a:cs typeface="Calibri"/>
                <a:sym typeface="Calibri"/>
              </a:rPr>
              <a:t>survey</a:t>
            </a:r>
            <a:r>
              <a:rPr lang="en-GB" sz="2800" b="1" dirty="0">
                <a:solidFill>
                  <a:schemeClr val="dk1"/>
                </a:solidFill>
                <a:latin typeface="Calibri"/>
                <a:ea typeface="Calibri"/>
                <a:cs typeface="Calibri"/>
                <a:sym typeface="Calibri"/>
              </a:rPr>
              <a:t> was carried out, looking at the houses and shops in the local area. </a:t>
            </a:r>
            <a:endParaRPr sz="2800" b="1" dirty="0"/>
          </a:p>
          <a:p>
            <a:pPr marL="0" marR="0" lvl="0" indent="0" algn="ctr" rtl="0">
              <a:spcBef>
                <a:spcPts val="0"/>
              </a:spcBef>
              <a:spcAft>
                <a:spcPts val="0"/>
              </a:spcAft>
              <a:buNone/>
            </a:pP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A survey is when someone wants to find out information about a particular place or group – for example, how many shops or churches there are, what books people read or how many people live in an area. </a:t>
            </a:r>
            <a:endParaRPr sz="28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 you notice about the number of shops there were compared to now?</a:t>
            </a:r>
            <a:endParaRPr sz="2800" dirty="0"/>
          </a:p>
        </p:txBody>
      </p:sp>
    </p:spTree>
    <p:extLst>
      <p:ext uri="{BB962C8B-B14F-4D97-AF65-F5344CB8AC3E}">
        <p14:creationId xmlns:p14="http://schemas.microsoft.com/office/powerpoint/2010/main" val="1388652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0"/>
          <p:cNvSpPr txBox="1"/>
          <p:nvPr/>
        </p:nvSpPr>
        <p:spPr>
          <a:xfrm>
            <a:off x="1273629" y="817453"/>
            <a:ext cx="9644742" cy="31700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2:</a:t>
            </a:r>
            <a:endParaRPr sz="32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The </a:t>
            </a:r>
            <a:r>
              <a:rPr lang="en-GB" sz="2800" b="1" i="1" dirty="0">
                <a:solidFill>
                  <a:schemeClr val="dk1"/>
                </a:solidFill>
                <a:latin typeface="Calibri"/>
                <a:ea typeface="Calibri"/>
                <a:cs typeface="Calibri"/>
                <a:sym typeface="Calibri"/>
              </a:rPr>
              <a:t>survey</a:t>
            </a:r>
            <a:r>
              <a:rPr lang="en-GB" sz="2800" b="1" dirty="0">
                <a:solidFill>
                  <a:schemeClr val="dk1"/>
                </a:solidFill>
                <a:latin typeface="Calibri"/>
                <a:ea typeface="Calibri"/>
                <a:cs typeface="Calibri"/>
                <a:sym typeface="Calibri"/>
              </a:rPr>
              <a:t> included information about where the shops were and what they sold. </a:t>
            </a:r>
            <a:endParaRPr b="1" dirty="0"/>
          </a:p>
          <a:p>
            <a:pPr marL="0" marR="0" lvl="0" indent="0" algn="ctr" rtl="0">
              <a:spcBef>
                <a:spcPts val="0"/>
              </a:spcBef>
              <a:spcAft>
                <a:spcPts val="0"/>
              </a:spcAft>
              <a:buNone/>
            </a:pP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We are going to create a map to show the information that we have found out. </a:t>
            </a:r>
            <a:endParaRPr b="1" dirty="0"/>
          </a:p>
        </p:txBody>
      </p:sp>
    </p:spTree>
    <p:extLst>
      <p:ext uri="{BB962C8B-B14F-4D97-AF65-F5344CB8AC3E}">
        <p14:creationId xmlns:p14="http://schemas.microsoft.com/office/powerpoint/2010/main" val="27179783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1"/>
          <p:cNvSpPr txBox="1"/>
          <p:nvPr/>
        </p:nvSpPr>
        <p:spPr>
          <a:xfrm>
            <a:off x="453430" y="920740"/>
            <a:ext cx="5642570" cy="44627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2:</a:t>
            </a:r>
            <a:endParaRPr sz="32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You will be given information about a shop.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Write the type of shop in the roof.</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Then the address.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Draw what it sold in the window.  </a:t>
            </a:r>
            <a:endParaRPr sz="2800" dirty="0"/>
          </a:p>
        </p:txBody>
      </p:sp>
      <p:pic>
        <p:nvPicPr>
          <p:cNvPr id="158" name="Google Shape;158;p11"/>
          <p:cNvPicPr preferRelativeResize="0"/>
          <p:nvPr/>
        </p:nvPicPr>
        <p:blipFill rotWithShape="1">
          <a:blip r:embed="rId3">
            <a:alphaModFix/>
          </a:blip>
          <a:srcRect/>
          <a:stretch/>
        </p:blipFill>
        <p:spPr>
          <a:xfrm>
            <a:off x="7120049" y="1187282"/>
            <a:ext cx="3920738" cy="4720113"/>
          </a:xfrm>
          <a:prstGeom prst="rect">
            <a:avLst/>
          </a:prstGeom>
          <a:noFill/>
          <a:ln>
            <a:noFill/>
          </a:ln>
        </p:spPr>
      </p:pic>
      <p:cxnSp>
        <p:nvCxnSpPr>
          <p:cNvPr id="159" name="Google Shape;159;p11"/>
          <p:cNvCxnSpPr/>
          <p:nvPr/>
        </p:nvCxnSpPr>
        <p:spPr>
          <a:xfrm rot="10800000" flipH="1">
            <a:off x="5810250" y="2091562"/>
            <a:ext cx="2155371" cy="1289957"/>
          </a:xfrm>
          <a:prstGeom prst="straightConnector1">
            <a:avLst/>
          </a:prstGeom>
          <a:noFill/>
          <a:ln w="38100" cap="flat" cmpd="sng">
            <a:solidFill>
              <a:schemeClr val="dk1"/>
            </a:solidFill>
            <a:prstDash val="solid"/>
            <a:miter lim="800000"/>
            <a:headEnd type="none" w="sm" len="sm"/>
            <a:tailEnd type="triangle" w="med" len="med"/>
          </a:ln>
        </p:spPr>
      </p:cxnSp>
      <p:cxnSp>
        <p:nvCxnSpPr>
          <p:cNvPr id="160" name="Google Shape;160;p11"/>
          <p:cNvCxnSpPr/>
          <p:nvPr/>
        </p:nvCxnSpPr>
        <p:spPr>
          <a:xfrm rot="10800000" flipH="1">
            <a:off x="4818289" y="2964501"/>
            <a:ext cx="2699656" cy="1321298"/>
          </a:xfrm>
          <a:prstGeom prst="straightConnector1">
            <a:avLst/>
          </a:prstGeom>
          <a:noFill/>
          <a:ln w="38100" cap="flat" cmpd="sng">
            <a:solidFill>
              <a:schemeClr val="dk1"/>
            </a:solidFill>
            <a:prstDash val="solid"/>
            <a:miter lim="800000"/>
            <a:headEnd type="none" w="sm" len="sm"/>
            <a:tailEnd type="triangle" w="med" len="med"/>
          </a:ln>
        </p:spPr>
      </p:cxnSp>
      <p:cxnSp>
        <p:nvCxnSpPr>
          <p:cNvPr id="161" name="Google Shape;161;p11"/>
          <p:cNvCxnSpPr/>
          <p:nvPr/>
        </p:nvCxnSpPr>
        <p:spPr>
          <a:xfrm rot="10800000" flipH="1">
            <a:off x="5810250" y="4535308"/>
            <a:ext cx="1926771" cy="555162"/>
          </a:xfrm>
          <a:prstGeom prst="straightConnector1">
            <a:avLst/>
          </a:prstGeom>
          <a:noFill/>
          <a:ln w="38100" cap="flat" cmpd="sng">
            <a:solidFill>
              <a:schemeClr val="dk1"/>
            </a:solidFill>
            <a:prstDash val="solid"/>
            <a:miter lim="800000"/>
            <a:headEnd type="none" w="sm" len="sm"/>
            <a:tailEnd type="triangle" w="med" len="med"/>
          </a:ln>
        </p:spPr>
      </p:cxnSp>
    </p:spTree>
    <p:extLst>
      <p:ext uri="{BB962C8B-B14F-4D97-AF65-F5344CB8AC3E}">
        <p14:creationId xmlns:p14="http://schemas.microsoft.com/office/powerpoint/2010/main" val="272979548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2"/>
          <p:cNvSpPr txBox="1"/>
          <p:nvPr/>
        </p:nvSpPr>
        <p:spPr>
          <a:xfrm>
            <a:off x="1023258" y="2305615"/>
            <a:ext cx="4288970" cy="22467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We will plot them on a map to show how many shops there were and what they sold, so we can compare them to shops today. </a:t>
            </a:r>
            <a:endParaRPr dirty="0"/>
          </a:p>
        </p:txBody>
      </p:sp>
      <p:pic>
        <p:nvPicPr>
          <p:cNvPr id="167" name="Google Shape;167;p1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88351" y="1565104"/>
            <a:ext cx="4889250" cy="3727792"/>
          </a:xfrm>
          <a:prstGeom prst="rect">
            <a:avLst/>
          </a:prstGeom>
          <a:noFill/>
          <a:ln>
            <a:noFill/>
          </a:ln>
        </p:spPr>
      </p:pic>
    </p:spTree>
    <p:extLst>
      <p:ext uri="{BB962C8B-B14F-4D97-AF65-F5344CB8AC3E}">
        <p14:creationId xmlns:p14="http://schemas.microsoft.com/office/powerpoint/2010/main" val="6946192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3"/>
          <p:cNvSpPr txBox="1"/>
          <p:nvPr/>
        </p:nvSpPr>
        <p:spPr>
          <a:xfrm>
            <a:off x="767303" y="1160353"/>
            <a:ext cx="10596021" cy="36009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Plenary</a:t>
            </a:r>
            <a:endParaRPr sz="32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have we found out about shops in the Leeman Road area in the past?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Why do you think that there are fewer shops now? </a:t>
            </a:r>
            <a:endParaRPr sz="28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Think about how we store food and get to the shops. </a:t>
            </a:r>
            <a:endParaRPr sz="2800" dirty="0"/>
          </a:p>
        </p:txBody>
      </p:sp>
    </p:spTree>
    <p:extLst>
      <p:ext uri="{BB962C8B-B14F-4D97-AF65-F5344CB8AC3E}">
        <p14:creationId xmlns:p14="http://schemas.microsoft.com/office/powerpoint/2010/main" val="41035245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733425" y="1122363"/>
            <a:ext cx="1074420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ct val="100000"/>
              <a:buFont typeface="Calibri"/>
              <a:buNone/>
            </a:pPr>
            <a:r>
              <a:rPr lang="en-GB" b="1" dirty="0"/>
              <a:t>How much has the Leeman Road area of York changed over time? </a:t>
            </a:r>
            <a:endParaRPr b="1" dirty="0"/>
          </a:p>
        </p:txBody>
      </p:sp>
      <p:sp>
        <p:nvSpPr>
          <p:cNvPr id="85" name="Google Shape;8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GB" sz="3200" b="1" dirty="0"/>
              <a:t>Lesson 5</a:t>
            </a:r>
            <a:endParaRPr sz="3200" b="1" dirty="0"/>
          </a:p>
        </p:txBody>
      </p:sp>
    </p:spTree>
    <p:extLst>
      <p:ext uri="{BB962C8B-B14F-4D97-AF65-F5344CB8AC3E}">
        <p14:creationId xmlns:p14="http://schemas.microsoft.com/office/powerpoint/2010/main" val="30771132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p:nvPr/>
        </p:nvSpPr>
        <p:spPr>
          <a:xfrm>
            <a:off x="1168400" y="1074509"/>
            <a:ext cx="9534600" cy="572460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i="0" u="none" strike="noStrike" cap="none" dirty="0">
                <a:solidFill>
                  <a:schemeClr val="dk1"/>
                </a:solidFill>
                <a:latin typeface="Calibri"/>
                <a:ea typeface="Calibri"/>
                <a:cs typeface="Calibri"/>
                <a:sym typeface="Calibri"/>
              </a:rPr>
              <a:t>Lesson 5: How has the area changed during living memory?</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What do we mean by living memory?</a:t>
            </a:r>
            <a:endParaRPr dirty="0"/>
          </a:p>
          <a:p>
            <a:pPr marL="285750" marR="0" lvl="0" indent="-13335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 Activity 1: What would you ask someone who lived here in the past? </a:t>
            </a:r>
            <a:endParaRPr dirty="0"/>
          </a:p>
          <a:p>
            <a:pPr marL="285750" marR="0" lvl="0" indent="-13335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Activity 2: Interviews</a:t>
            </a:r>
            <a:endParaRPr sz="2400" dirty="0">
              <a:solidFill>
                <a:schemeClr val="dk1"/>
              </a:solidFill>
              <a:latin typeface="Calibri"/>
              <a:ea typeface="Calibri"/>
              <a:cs typeface="Calibri"/>
              <a:sym typeface="Calibri"/>
            </a:endParaRPr>
          </a:p>
          <a:p>
            <a:pPr marL="285750" marR="0" lvl="0" indent="-13335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Activity 3: What do people remember about the area? </a:t>
            </a:r>
          </a:p>
          <a:p>
            <a:pPr marL="285750" marR="0" lvl="0" indent="-285750" algn="ctr" rtl="0">
              <a:spcBef>
                <a:spcPts val="0"/>
              </a:spcBef>
              <a:spcAft>
                <a:spcPts val="0"/>
              </a:spcAft>
              <a:buClr>
                <a:schemeClr val="dk1"/>
              </a:buClr>
              <a:buSzPts val="2400"/>
              <a:buFont typeface="Arial"/>
              <a:buChar char="•"/>
            </a:pPr>
            <a:endParaRPr lang="en-GB" sz="2400" dirty="0">
              <a:solidFill>
                <a:schemeClr val="dk1"/>
              </a:solidFill>
              <a:latin typeface="Calibri"/>
              <a:cs typeface="Calibri"/>
              <a:sym typeface="Calibri"/>
            </a:endParaRPr>
          </a:p>
          <a:p>
            <a:pPr marL="285750" indent="-285750" algn="ctr">
              <a:buClr>
                <a:schemeClr val="dk1"/>
              </a:buClr>
              <a:buSzPts val="2400"/>
              <a:buFont typeface="Arial"/>
              <a:buChar char="•"/>
            </a:pPr>
            <a:r>
              <a:rPr lang="en-GB" sz="2400" dirty="0">
                <a:solidFill>
                  <a:schemeClr val="dk1"/>
                </a:solidFill>
                <a:latin typeface="Calibri"/>
                <a:ea typeface="Calibri"/>
                <a:cs typeface="Calibri"/>
                <a:sym typeface="Calibri"/>
              </a:rPr>
              <a:t>What can we learn from people’s memories of the Leeman Road area?</a:t>
            </a:r>
            <a:r>
              <a:rPr lang="en-GB" sz="1400" dirty="0">
                <a:solidFill>
                  <a:schemeClr val="dk1"/>
                </a:solidFill>
                <a:latin typeface="Calibri"/>
                <a:ea typeface="Calibri"/>
                <a:cs typeface="Calibri"/>
                <a:sym typeface="Calibri"/>
              </a:rPr>
              <a:t> </a:t>
            </a:r>
            <a:endParaRPr lang="en-GB" dirty="0"/>
          </a:p>
          <a:p>
            <a:pPr marL="285750" marR="0" lvl="0" indent="-13335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Plenary</a:t>
            </a:r>
            <a:endParaRPr dirty="0"/>
          </a:p>
          <a:p>
            <a:pPr marL="285750" marR="0" lvl="0" indent="-171450" algn="ctr"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a:p>
            <a:pPr marL="285750" marR="0" lvl="0" indent="-171450" algn="l" rtl="0">
              <a:spcBef>
                <a:spcPts val="0"/>
              </a:spcBef>
              <a:spcAft>
                <a:spcPts val="0"/>
              </a:spcAft>
              <a:buClr>
                <a:schemeClr val="dk1"/>
              </a:buClr>
              <a:buSzPts val="1800"/>
              <a:buFont typeface="Arial"/>
              <a:buNone/>
            </a:pPr>
            <a:endParaRPr sz="1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366796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13dde1484f2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b="1" dirty="0"/>
              <a:t>Learning objective</a:t>
            </a:r>
            <a:endParaRPr b="1" dirty="0"/>
          </a:p>
        </p:txBody>
      </p:sp>
      <p:sp>
        <p:nvSpPr>
          <p:cNvPr id="96" name="Google Shape;96;g13dde1484f2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ctr" rtl="0">
              <a:lnSpc>
                <a:spcPct val="100000"/>
              </a:lnSpc>
              <a:spcBef>
                <a:spcPts val="0"/>
              </a:spcBef>
              <a:spcAft>
                <a:spcPts val="0"/>
              </a:spcAft>
              <a:buSzPct val="100000"/>
              <a:buChar char="•"/>
            </a:pPr>
            <a:r>
              <a:rPr lang="en-GB" dirty="0"/>
              <a:t>To use interviews to find out how the local area has changed during living memory</a:t>
            </a:r>
            <a:endParaRPr sz="4500" dirty="0"/>
          </a:p>
        </p:txBody>
      </p:sp>
    </p:spTree>
    <p:extLst>
      <p:ext uri="{BB962C8B-B14F-4D97-AF65-F5344CB8AC3E}">
        <p14:creationId xmlns:p14="http://schemas.microsoft.com/office/powerpoint/2010/main" val="11342846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cxnSp>
        <p:nvCxnSpPr>
          <p:cNvPr id="101" name="Google Shape;101;p3"/>
          <p:cNvCxnSpPr/>
          <p:nvPr/>
        </p:nvCxnSpPr>
        <p:spPr>
          <a:xfrm>
            <a:off x="782320" y="2946400"/>
            <a:ext cx="10922000" cy="0"/>
          </a:xfrm>
          <a:prstGeom prst="straightConnector1">
            <a:avLst/>
          </a:prstGeom>
          <a:noFill/>
          <a:ln w="76200" cap="flat" cmpd="sng">
            <a:solidFill>
              <a:schemeClr val="accent1"/>
            </a:solidFill>
            <a:prstDash val="solid"/>
            <a:miter lim="800000"/>
            <a:headEnd type="none" w="sm" len="sm"/>
            <a:tailEnd type="none" w="sm" len="sm"/>
          </a:ln>
        </p:spPr>
      </p:cxnSp>
      <p:cxnSp>
        <p:nvCxnSpPr>
          <p:cNvPr id="102" name="Google Shape;102;p3"/>
          <p:cNvCxnSpPr/>
          <p:nvPr/>
        </p:nvCxnSpPr>
        <p:spPr>
          <a:xfrm rot="10800000">
            <a:off x="11104880" y="3220720"/>
            <a:ext cx="0" cy="1066800"/>
          </a:xfrm>
          <a:prstGeom prst="straightConnector1">
            <a:avLst/>
          </a:prstGeom>
          <a:noFill/>
          <a:ln w="28575" cap="flat" cmpd="sng">
            <a:solidFill>
              <a:srgbClr val="FF0000"/>
            </a:solidFill>
            <a:prstDash val="solid"/>
            <a:miter lim="800000"/>
            <a:headEnd type="none" w="sm" len="sm"/>
            <a:tailEnd type="triangle" w="med" len="med"/>
          </a:ln>
        </p:spPr>
      </p:cxnSp>
      <p:cxnSp>
        <p:nvCxnSpPr>
          <p:cNvPr id="103" name="Google Shape;103;p3"/>
          <p:cNvCxnSpPr/>
          <p:nvPr/>
        </p:nvCxnSpPr>
        <p:spPr>
          <a:xfrm rot="10800000">
            <a:off x="8737600" y="3220720"/>
            <a:ext cx="0" cy="1066800"/>
          </a:xfrm>
          <a:prstGeom prst="straightConnector1">
            <a:avLst/>
          </a:prstGeom>
          <a:noFill/>
          <a:ln w="28575" cap="flat" cmpd="sng">
            <a:solidFill>
              <a:srgbClr val="FF0000"/>
            </a:solidFill>
            <a:prstDash val="solid"/>
            <a:miter lim="800000"/>
            <a:headEnd type="none" w="sm" len="sm"/>
            <a:tailEnd type="triangle" w="med" len="med"/>
          </a:ln>
        </p:spPr>
      </p:cxnSp>
      <p:cxnSp>
        <p:nvCxnSpPr>
          <p:cNvPr id="104" name="Google Shape;104;p3"/>
          <p:cNvCxnSpPr/>
          <p:nvPr/>
        </p:nvCxnSpPr>
        <p:spPr>
          <a:xfrm rot="10800000">
            <a:off x="5567680" y="3220720"/>
            <a:ext cx="0" cy="1066800"/>
          </a:xfrm>
          <a:prstGeom prst="straightConnector1">
            <a:avLst/>
          </a:prstGeom>
          <a:noFill/>
          <a:ln w="28575" cap="flat" cmpd="sng">
            <a:solidFill>
              <a:srgbClr val="FF0000"/>
            </a:solidFill>
            <a:prstDash val="solid"/>
            <a:miter lim="800000"/>
            <a:headEnd type="none" w="sm" len="sm"/>
            <a:tailEnd type="triangle" w="med" len="med"/>
          </a:ln>
        </p:spPr>
      </p:cxnSp>
      <p:cxnSp>
        <p:nvCxnSpPr>
          <p:cNvPr id="105" name="Google Shape;105;p3"/>
          <p:cNvCxnSpPr/>
          <p:nvPr/>
        </p:nvCxnSpPr>
        <p:spPr>
          <a:xfrm>
            <a:off x="11684000" y="1666240"/>
            <a:ext cx="0" cy="1036320"/>
          </a:xfrm>
          <a:prstGeom prst="straightConnector1">
            <a:avLst/>
          </a:prstGeom>
          <a:noFill/>
          <a:ln w="28575" cap="flat" cmpd="sng">
            <a:solidFill>
              <a:srgbClr val="00B0F0"/>
            </a:solidFill>
            <a:prstDash val="solid"/>
            <a:miter lim="800000"/>
            <a:headEnd type="none" w="sm" len="sm"/>
            <a:tailEnd type="triangle" w="med" len="med"/>
          </a:ln>
        </p:spPr>
      </p:cxnSp>
      <p:sp>
        <p:nvSpPr>
          <p:cNvPr id="106" name="Google Shape;106;p3"/>
          <p:cNvSpPr txBox="1"/>
          <p:nvPr/>
        </p:nvSpPr>
        <p:spPr>
          <a:xfrm>
            <a:off x="11104880" y="1173501"/>
            <a:ext cx="915635"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800">
                <a:solidFill>
                  <a:schemeClr val="dk1"/>
                </a:solidFill>
                <a:latin typeface="Calibri"/>
                <a:ea typeface="Calibri"/>
                <a:cs typeface="Calibri"/>
                <a:sym typeface="Calibri"/>
              </a:rPr>
              <a:t>2022</a:t>
            </a:r>
            <a:endParaRPr/>
          </a:p>
        </p:txBody>
      </p:sp>
      <p:cxnSp>
        <p:nvCxnSpPr>
          <p:cNvPr id="107" name="Google Shape;107;p3"/>
          <p:cNvCxnSpPr/>
          <p:nvPr/>
        </p:nvCxnSpPr>
        <p:spPr>
          <a:xfrm>
            <a:off x="11104880" y="1144425"/>
            <a:ext cx="0" cy="1529059"/>
          </a:xfrm>
          <a:prstGeom prst="straightConnector1">
            <a:avLst/>
          </a:prstGeom>
          <a:noFill/>
          <a:ln w="28575" cap="flat" cmpd="sng">
            <a:solidFill>
              <a:srgbClr val="00B0F0"/>
            </a:solidFill>
            <a:prstDash val="solid"/>
            <a:miter lim="800000"/>
            <a:headEnd type="none" w="sm" len="sm"/>
            <a:tailEnd type="triangle" w="med" len="med"/>
          </a:ln>
        </p:spPr>
      </p:cxnSp>
      <p:cxnSp>
        <p:nvCxnSpPr>
          <p:cNvPr id="108" name="Google Shape;108;p3"/>
          <p:cNvCxnSpPr/>
          <p:nvPr/>
        </p:nvCxnSpPr>
        <p:spPr>
          <a:xfrm>
            <a:off x="10027920" y="1666240"/>
            <a:ext cx="0" cy="1036320"/>
          </a:xfrm>
          <a:prstGeom prst="straightConnector1">
            <a:avLst/>
          </a:prstGeom>
          <a:noFill/>
          <a:ln w="28575" cap="flat" cmpd="sng">
            <a:solidFill>
              <a:srgbClr val="00B0F0"/>
            </a:solidFill>
            <a:prstDash val="solid"/>
            <a:miter lim="800000"/>
            <a:headEnd type="none" w="sm" len="sm"/>
            <a:tailEnd type="triangle" w="med" len="med"/>
          </a:ln>
        </p:spPr>
      </p:cxnSp>
      <p:sp>
        <p:nvSpPr>
          <p:cNvPr id="109" name="Google Shape;109;p3"/>
          <p:cNvSpPr txBox="1"/>
          <p:nvPr/>
        </p:nvSpPr>
        <p:spPr>
          <a:xfrm>
            <a:off x="10778508" y="775093"/>
            <a:ext cx="8066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Calibri"/>
                <a:ea typeface="Calibri"/>
                <a:cs typeface="Calibri"/>
                <a:sym typeface="Calibri"/>
              </a:rPr>
              <a:t>2015</a:t>
            </a:r>
            <a:endParaRPr/>
          </a:p>
        </p:txBody>
      </p:sp>
      <p:sp>
        <p:nvSpPr>
          <p:cNvPr id="110" name="Google Shape;110;p3"/>
          <p:cNvSpPr txBox="1"/>
          <p:nvPr/>
        </p:nvSpPr>
        <p:spPr>
          <a:xfrm>
            <a:off x="9587286" y="1190229"/>
            <a:ext cx="8066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Calibri"/>
                <a:ea typeface="Calibri"/>
                <a:cs typeface="Calibri"/>
                <a:sym typeface="Calibri"/>
              </a:rPr>
              <a:t>2000</a:t>
            </a:r>
            <a:endParaRPr/>
          </a:p>
        </p:txBody>
      </p:sp>
      <p:cxnSp>
        <p:nvCxnSpPr>
          <p:cNvPr id="111" name="Google Shape;111;p3"/>
          <p:cNvCxnSpPr/>
          <p:nvPr/>
        </p:nvCxnSpPr>
        <p:spPr>
          <a:xfrm>
            <a:off x="8097520" y="1637164"/>
            <a:ext cx="0" cy="1036320"/>
          </a:xfrm>
          <a:prstGeom prst="straightConnector1">
            <a:avLst/>
          </a:prstGeom>
          <a:noFill/>
          <a:ln w="28575" cap="flat" cmpd="sng">
            <a:solidFill>
              <a:srgbClr val="00B0F0"/>
            </a:solidFill>
            <a:prstDash val="solid"/>
            <a:miter lim="800000"/>
            <a:headEnd type="none" w="sm" len="sm"/>
            <a:tailEnd type="triangle" w="med" len="med"/>
          </a:ln>
        </p:spPr>
      </p:cxnSp>
      <p:cxnSp>
        <p:nvCxnSpPr>
          <p:cNvPr id="112" name="Google Shape;112;p3"/>
          <p:cNvCxnSpPr/>
          <p:nvPr/>
        </p:nvCxnSpPr>
        <p:spPr>
          <a:xfrm>
            <a:off x="833120" y="1666240"/>
            <a:ext cx="0" cy="1036320"/>
          </a:xfrm>
          <a:prstGeom prst="straightConnector1">
            <a:avLst/>
          </a:prstGeom>
          <a:noFill/>
          <a:ln w="28575" cap="flat" cmpd="sng">
            <a:solidFill>
              <a:srgbClr val="00B0F0"/>
            </a:solidFill>
            <a:prstDash val="solid"/>
            <a:miter lim="800000"/>
            <a:headEnd type="none" w="sm" len="sm"/>
            <a:tailEnd type="triangle" w="med" len="med"/>
          </a:ln>
        </p:spPr>
      </p:cxnSp>
      <p:cxnSp>
        <p:nvCxnSpPr>
          <p:cNvPr id="113" name="Google Shape;113;p3"/>
          <p:cNvCxnSpPr/>
          <p:nvPr/>
        </p:nvCxnSpPr>
        <p:spPr>
          <a:xfrm>
            <a:off x="5811520" y="1666240"/>
            <a:ext cx="0" cy="1036320"/>
          </a:xfrm>
          <a:prstGeom prst="straightConnector1">
            <a:avLst/>
          </a:prstGeom>
          <a:noFill/>
          <a:ln w="28575" cap="flat" cmpd="sng">
            <a:solidFill>
              <a:srgbClr val="00B0F0"/>
            </a:solidFill>
            <a:prstDash val="solid"/>
            <a:miter lim="800000"/>
            <a:headEnd type="none" w="sm" len="sm"/>
            <a:tailEnd type="triangle" w="med" len="med"/>
          </a:ln>
        </p:spPr>
      </p:cxnSp>
      <p:cxnSp>
        <p:nvCxnSpPr>
          <p:cNvPr id="114" name="Google Shape;114;p3"/>
          <p:cNvCxnSpPr/>
          <p:nvPr/>
        </p:nvCxnSpPr>
        <p:spPr>
          <a:xfrm>
            <a:off x="3342640" y="1637164"/>
            <a:ext cx="0" cy="1036320"/>
          </a:xfrm>
          <a:prstGeom prst="straightConnector1">
            <a:avLst/>
          </a:prstGeom>
          <a:noFill/>
          <a:ln w="28575" cap="flat" cmpd="sng">
            <a:solidFill>
              <a:srgbClr val="00B0F0"/>
            </a:solidFill>
            <a:prstDash val="solid"/>
            <a:miter lim="800000"/>
            <a:headEnd type="none" w="sm" len="sm"/>
            <a:tailEnd type="triangle" w="med" len="med"/>
          </a:ln>
        </p:spPr>
      </p:cxnSp>
      <p:sp>
        <p:nvSpPr>
          <p:cNvPr id="115" name="Google Shape;115;p3"/>
          <p:cNvSpPr txBox="1"/>
          <p:nvPr/>
        </p:nvSpPr>
        <p:spPr>
          <a:xfrm>
            <a:off x="7731760" y="1300480"/>
            <a:ext cx="8066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Calibri"/>
                <a:ea typeface="Calibri"/>
                <a:cs typeface="Calibri"/>
                <a:sym typeface="Calibri"/>
              </a:rPr>
              <a:t>1980</a:t>
            </a:r>
            <a:endParaRPr/>
          </a:p>
        </p:txBody>
      </p:sp>
      <p:sp>
        <p:nvSpPr>
          <p:cNvPr id="116" name="Google Shape;116;p3"/>
          <p:cNvSpPr txBox="1"/>
          <p:nvPr/>
        </p:nvSpPr>
        <p:spPr>
          <a:xfrm>
            <a:off x="5443257" y="1267832"/>
            <a:ext cx="8066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Calibri"/>
                <a:ea typeface="Calibri"/>
                <a:cs typeface="Calibri"/>
                <a:sym typeface="Calibri"/>
              </a:rPr>
              <a:t>1960</a:t>
            </a:r>
            <a:endParaRPr/>
          </a:p>
        </p:txBody>
      </p:sp>
      <p:sp>
        <p:nvSpPr>
          <p:cNvPr id="117" name="Google Shape;117;p3"/>
          <p:cNvSpPr txBox="1"/>
          <p:nvPr/>
        </p:nvSpPr>
        <p:spPr>
          <a:xfrm>
            <a:off x="3016268" y="1300480"/>
            <a:ext cx="8066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Calibri"/>
                <a:ea typeface="Calibri"/>
                <a:cs typeface="Calibri"/>
                <a:sym typeface="Calibri"/>
              </a:rPr>
              <a:t>1940</a:t>
            </a:r>
            <a:endParaRPr/>
          </a:p>
        </p:txBody>
      </p:sp>
      <p:sp>
        <p:nvSpPr>
          <p:cNvPr id="118" name="Google Shape;118;p3"/>
          <p:cNvSpPr txBox="1"/>
          <p:nvPr/>
        </p:nvSpPr>
        <p:spPr>
          <a:xfrm>
            <a:off x="565206" y="1300480"/>
            <a:ext cx="8066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a:solidFill>
                  <a:schemeClr val="dk1"/>
                </a:solidFill>
                <a:latin typeface="Calibri"/>
                <a:ea typeface="Calibri"/>
                <a:cs typeface="Calibri"/>
                <a:sym typeface="Calibri"/>
              </a:rPr>
              <a:t>1920</a:t>
            </a:r>
            <a:endParaRPr/>
          </a:p>
        </p:txBody>
      </p:sp>
      <p:cxnSp>
        <p:nvCxnSpPr>
          <p:cNvPr id="119" name="Google Shape;119;p3"/>
          <p:cNvCxnSpPr/>
          <p:nvPr/>
        </p:nvCxnSpPr>
        <p:spPr>
          <a:xfrm rot="10800000">
            <a:off x="2550160" y="3114040"/>
            <a:ext cx="0" cy="1066800"/>
          </a:xfrm>
          <a:prstGeom prst="straightConnector1">
            <a:avLst/>
          </a:prstGeom>
          <a:noFill/>
          <a:ln w="28575" cap="flat" cmpd="sng">
            <a:solidFill>
              <a:srgbClr val="FF0000"/>
            </a:solidFill>
            <a:prstDash val="solid"/>
            <a:miter lim="800000"/>
            <a:headEnd type="none" w="sm" len="sm"/>
            <a:tailEnd type="triangle" w="med" len="med"/>
          </a:ln>
        </p:spPr>
      </p:cxnSp>
      <p:sp>
        <p:nvSpPr>
          <p:cNvPr id="120" name="Google Shape;120;p3"/>
          <p:cNvSpPr txBox="1"/>
          <p:nvPr/>
        </p:nvSpPr>
        <p:spPr>
          <a:xfrm>
            <a:off x="10107299" y="4343024"/>
            <a:ext cx="1995162" cy="8309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You were born</a:t>
            </a:r>
            <a:endParaRPr dirty="0"/>
          </a:p>
        </p:txBody>
      </p:sp>
      <p:sp>
        <p:nvSpPr>
          <p:cNvPr id="121" name="Google Shape;121;p3"/>
          <p:cNvSpPr txBox="1"/>
          <p:nvPr/>
        </p:nvSpPr>
        <p:spPr>
          <a:xfrm>
            <a:off x="7874000" y="4287520"/>
            <a:ext cx="1727200" cy="120032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Your parents were born</a:t>
            </a:r>
            <a:endParaRPr dirty="0"/>
          </a:p>
        </p:txBody>
      </p:sp>
      <p:sp>
        <p:nvSpPr>
          <p:cNvPr id="122" name="Google Shape;122;p3"/>
          <p:cNvSpPr txBox="1"/>
          <p:nvPr/>
        </p:nvSpPr>
        <p:spPr>
          <a:xfrm>
            <a:off x="4282440" y="4377172"/>
            <a:ext cx="257047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GB" sz="2400" b="0" i="0" u="none" strike="noStrike" cap="none" dirty="0">
                <a:solidFill>
                  <a:srgbClr val="000000"/>
                </a:solidFill>
                <a:latin typeface="Calibri"/>
                <a:ea typeface="Calibri"/>
                <a:cs typeface="Calibri"/>
                <a:sym typeface="Calibri"/>
              </a:rPr>
              <a:t>Your </a:t>
            </a:r>
            <a:r>
              <a:rPr lang="en-GB" sz="2400" dirty="0">
                <a:solidFill>
                  <a:srgbClr val="000000"/>
                </a:solidFill>
                <a:latin typeface="Calibri"/>
                <a:ea typeface="Calibri"/>
                <a:cs typeface="Calibri"/>
                <a:sym typeface="Calibri"/>
              </a:rPr>
              <a:t>grand</a:t>
            </a:r>
            <a:r>
              <a:rPr lang="en-GB" sz="2400" b="0" i="0" u="none" strike="noStrike" cap="none" dirty="0">
                <a:solidFill>
                  <a:srgbClr val="000000"/>
                </a:solidFill>
                <a:latin typeface="Calibri"/>
                <a:ea typeface="Calibri"/>
                <a:cs typeface="Calibri"/>
                <a:sym typeface="Calibri"/>
              </a:rPr>
              <a:t>parents were born </a:t>
            </a:r>
            <a:endParaRPr dirty="0"/>
          </a:p>
        </p:txBody>
      </p:sp>
      <p:sp>
        <p:nvSpPr>
          <p:cNvPr id="123" name="Google Shape;123;p3"/>
          <p:cNvSpPr txBox="1"/>
          <p:nvPr/>
        </p:nvSpPr>
        <p:spPr>
          <a:xfrm>
            <a:off x="1174749" y="4196080"/>
            <a:ext cx="2750819"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Calibri"/>
              <a:buNone/>
            </a:pPr>
            <a:r>
              <a:rPr lang="en-GB" sz="2400" b="0" i="0" u="none" strike="noStrike" cap="none" dirty="0">
                <a:solidFill>
                  <a:srgbClr val="000000"/>
                </a:solidFill>
                <a:latin typeface="Calibri"/>
                <a:ea typeface="Calibri"/>
                <a:cs typeface="Calibri"/>
                <a:sym typeface="Calibri"/>
              </a:rPr>
              <a:t>Your great grandparents were born</a:t>
            </a:r>
            <a:endParaRPr dirty="0"/>
          </a:p>
        </p:txBody>
      </p:sp>
      <p:sp>
        <p:nvSpPr>
          <p:cNvPr id="124" name="Google Shape;124;p3"/>
          <p:cNvSpPr txBox="1"/>
          <p:nvPr/>
        </p:nvSpPr>
        <p:spPr>
          <a:xfrm>
            <a:off x="2371726" y="252559"/>
            <a:ext cx="7491148"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Living memory is within the last 80 to 100 years</a:t>
            </a:r>
            <a:endParaRPr b="1" dirty="0"/>
          </a:p>
        </p:txBody>
      </p:sp>
    </p:spTree>
    <p:extLst>
      <p:ext uri="{BB962C8B-B14F-4D97-AF65-F5344CB8AC3E}">
        <p14:creationId xmlns:p14="http://schemas.microsoft.com/office/powerpoint/2010/main" val="32904317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p:nvPr/>
        </p:nvSpPr>
        <p:spPr>
          <a:xfrm>
            <a:off x="602731" y="1779728"/>
            <a:ext cx="10990509" cy="230828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1:</a:t>
            </a:r>
            <a:endParaRPr sz="16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questions would you ask someone who lived in the area in the past?</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Write your questions on a sticky note.</a:t>
            </a:r>
            <a:endParaRPr b="1" dirty="0"/>
          </a:p>
        </p:txBody>
      </p:sp>
    </p:spTree>
    <p:extLst>
      <p:ext uri="{BB962C8B-B14F-4D97-AF65-F5344CB8AC3E}">
        <p14:creationId xmlns:p14="http://schemas.microsoft.com/office/powerpoint/2010/main" val="16337573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5"/>
          <p:cNvSpPr txBox="1"/>
          <p:nvPr/>
        </p:nvSpPr>
        <p:spPr>
          <a:xfrm>
            <a:off x="383501" y="493243"/>
            <a:ext cx="11379873" cy="58784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2:</a:t>
            </a:r>
            <a:endParaRPr sz="16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Interview some people who lived in the area in the past or who have lived here for a few years.</a:t>
            </a: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Use your questions to find out what it was like living here.  </a:t>
            </a:r>
            <a:endParaRPr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Do you notice any similarities or differences between people’s memories? </a:t>
            </a:r>
            <a:endParaRPr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Why might they be different? </a:t>
            </a:r>
            <a:endParaRPr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Did they grow up here?</a:t>
            </a:r>
            <a:endParaRPr dirty="0"/>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When did they live here?</a:t>
            </a:r>
            <a:endParaRPr dirty="0"/>
          </a:p>
          <a:p>
            <a:pPr marL="0" marR="0" lvl="0" indent="0" algn="l" rtl="0">
              <a:spcBef>
                <a:spcPts val="0"/>
              </a:spcBef>
              <a:spcAft>
                <a:spcPts val="0"/>
              </a:spcAft>
              <a:buNone/>
            </a:pPr>
            <a:endParaRPr sz="2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784148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6"/>
          <p:cNvSpPr txBox="1"/>
          <p:nvPr/>
        </p:nvSpPr>
        <p:spPr>
          <a:xfrm>
            <a:off x="393822" y="423853"/>
            <a:ext cx="9534533" cy="5601493"/>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Activity 3:</a:t>
            </a:r>
            <a:endParaRPr sz="16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Read through the memories. </a:t>
            </a:r>
            <a:endParaRPr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Did they go to St Barnabas school?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were the houses in the Leeman Road area like in the past?</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Did they have bathrooms?</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shops do they remember? How have they changed?</a:t>
            </a: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b="1" dirty="0">
                <a:solidFill>
                  <a:schemeClr val="dk1"/>
                </a:solidFill>
                <a:latin typeface="Calibri"/>
                <a:ea typeface="Calibri"/>
                <a:cs typeface="Calibri"/>
                <a:sym typeface="Calibri"/>
              </a:rPr>
              <a:t>Record what you have learned in a speech bubble.</a:t>
            </a:r>
            <a:endParaRPr b="1"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40" name="Google Shape;140;p6"/>
          <p:cNvSpPr/>
          <p:nvPr/>
        </p:nvSpPr>
        <p:spPr>
          <a:xfrm>
            <a:off x="9388126" y="731520"/>
            <a:ext cx="2163794" cy="1720833"/>
          </a:xfrm>
          <a:prstGeom prst="wedgeRoundRectCallout">
            <a:avLst>
              <a:gd name="adj1" fmla="val 49412"/>
              <a:gd name="adj2" fmla="val 78696"/>
              <a:gd name="adj3" fmla="val 16667"/>
            </a:avLst>
          </a:prstGeom>
          <a:no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1370355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7"/>
          <p:cNvSpPr txBox="1"/>
          <p:nvPr/>
        </p:nvSpPr>
        <p:spPr>
          <a:xfrm>
            <a:off x="1571625" y="1051947"/>
            <a:ext cx="9029700" cy="273917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Plenary</a:t>
            </a:r>
            <a:endParaRPr sz="32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have we learned about how the Leeman Road area has changed during living memory?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Did anything surprise you? </a:t>
            </a:r>
            <a:endParaRPr dirty="0"/>
          </a:p>
        </p:txBody>
      </p:sp>
    </p:spTree>
    <p:extLst>
      <p:ext uri="{BB962C8B-B14F-4D97-AF65-F5344CB8AC3E}">
        <p14:creationId xmlns:p14="http://schemas.microsoft.com/office/powerpoint/2010/main" val="206981524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ctrTitle"/>
          </p:nvPr>
        </p:nvSpPr>
        <p:spPr>
          <a:xfrm>
            <a:off x="571500" y="1122363"/>
            <a:ext cx="10991850" cy="2387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ct val="100000"/>
              <a:buFont typeface="Calibri"/>
              <a:buNone/>
            </a:pPr>
            <a:r>
              <a:rPr lang="en-GB" b="1" dirty="0"/>
              <a:t>How much has the Leeman Road of York changed over time? </a:t>
            </a:r>
            <a:endParaRPr b="1" dirty="0"/>
          </a:p>
        </p:txBody>
      </p:sp>
      <p:sp>
        <p:nvSpPr>
          <p:cNvPr id="85" name="Google Shape;85;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GB" sz="3200" b="1" dirty="0"/>
              <a:t>Lesson 6</a:t>
            </a:r>
            <a:endParaRPr sz="3200" b="1" dirty="0"/>
          </a:p>
        </p:txBody>
      </p:sp>
    </p:spTree>
    <p:extLst>
      <p:ext uri="{BB962C8B-B14F-4D97-AF65-F5344CB8AC3E}">
        <p14:creationId xmlns:p14="http://schemas.microsoft.com/office/powerpoint/2010/main" val="302907677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p:nvPr/>
        </p:nvSpPr>
        <p:spPr>
          <a:xfrm>
            <a:off x="285751" y="84600"/>
            <a:ext cx="11630024" cy="680182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800" b="1" i="0" u="none" strike="noStrike" cap="none" dirty="0">
                <a:solidFill>
                  <a:schemeClr val="dk1"/>
                </a:solidFill>
                <a:latin typeface="Calibri"/>
                <a:ea typeface="Calibri"/>
                <a:cs typeface="Calibri"/>
                <a:sym typeface="Calibri"/>
              </a:rPr>
              <a:t>Lesson 6: How much has the Leeman Road area changed over time and are there aspects that have stayed the same?</a:t>
            </a:r>
            <a:endParaRPr sz="1600" b="1" dirty="0"/>
          </a:p>
          <a:p>
            <a:pPr marL="0" marR="0" lvl="0" indent="0" algn="ctr" rtl="0">
              <a:spcBef>
                <a:spcPts val="0"/>
              </a:spcBef>
              <a:spcAft>
                <a:spcPts val="0"/>
              </a:spcAft>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Review the aspects of life in Leeman Road that we have looked at</a:t>
            </a:r>
            <a:endParaRPr dirty="0"/>
          </a:p>
          <a:p>
            <a:pPr marL="285750" marR="0" lvl="0" indent="-13335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What did the maps show about the development of the area?</a:t>
            </a:r>
          </a:p>
          <a:p>
            <a:pPr marR="0" lvl="0" algn="ctr" rtl="0">
              <a:spcBef>
                <a:spcPts val="0"/>
              </a:spcBef>
              <a:spcAft>
                <a:spcPts val="0"/>
              </a:spcAft>
              <a:buClr>
                <a:schemeClr val="dk1"/>
              </a:buClr>
              <a:buSzPts val="2400"/>
            </a:pPr>
            <a:r>
              <a:rPr lang="en-GB" sz="2400" dirty="0">
                <a:solidFill>
                  <a:schemeClr val="dk1"/>
                </a:solidFill>
                <a:latin typeface="Calibri"/>
                <a:ea typeface="Calibri"/>
                <a:cs typeface="Calibri"/>
                <a:sym typeface="Calibri"/>
              </a:rPr>
              <a:t> </a:t>
            </a:r>
            <a:endParaRPr dirty="0"/>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What did the photographs show about how the area has changed and what has stayed the same?</a:t>
            </a:r>
          </a:p>
          <a:p>
            <a:pPr marL="285750" marR="0" lvl="0" indent="-285750" algn="ctr" rtl="0">
              <a:spcBef>
                <a:spcPts val="0"/>
              </a:spcBef>
              <a:spcAft>
                <a:spcPts val="0"/>
              </a:spcAft>
              <a:buClr>
                <a:schemeClr val="dk1"/>
              </a:buClr>
              <a:buSzPts val="2400"/>
              <a:buFont typeface="Arial"/>
              <a:buChar char="•"/>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How have the shops in the area changed?</a:t>
            </a:r>
          </a:p>
          <a:p>
            <a:pPr marL="285750" marR="0" lvl="0" indent="-285750" algn="ctr" rtl="0">
              <a:spcBef>
                <a:spcPts val="0"/>
              </a:spcBef>
              <a:spcAft>
                <a:spcPts val="0"/>
              </a:spcAft>
              <a:buClr>
                <a:schemeClr val="dk1"/>
              </a:buClr>
              <a:buSzPts val="2400"/>
              <a:buFont typeface="Arial"/>
              <a:buChar char="•"/>
            </a:pPr>
            <a:endParaRPr sz="2400" dirty="0">
              <a:latin typeface="Calibri" panose="020F0502020204030204" pitchFamily="34" charset="0"/>
              <a:cs typeface="Calibri" panose="020F0502020204030204" pitchFamily="34" charset="0"/>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What memories did people have about how the area has changed? </a:t>
            </a:r>
            <a:endParaRPr dirty="0"/>
          </a:p>
          <a:p>
            <a:pPr marL="285750" marR="0" lvl="0" indent="-13335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Record what the Leeman Road area was like in the past, what the area is like now and what is still the same in a class Venn diagram or a double bubble diagram</a:t>
            </a:r>
            <a:endParaRPr dirty="0"/>
          </a:p>
          <a:p>
            <a:pPr marL="285750" marR="0" lvl="0" indent="-133350" algn="ctr" rtl="0">
              <a:spcBef>
                <a:spcPts val="0"/>
              </a:spcBef>
              <a:spcAft>
                <a:spcPts val="0"/>
              </a:spcAft>
              <a:buClr>
                <a:schemeClr val="dk1"/>
              </a:buClr>
              <a:buSzPts val="2400"/>
              <a:buFont typeface="Arial"/>
              <a:buNone/>
            </a:pPr>
            <a:endParaRPr sz="2400" dirty="0">
              <a:solidFill>
                <a:schemeClr val="dk1"/>
              </a:solidFill>
              <a:latin typeface="Calibri"/>
              <a:ea typeface="Calibri"/>
              <a:cs typeface="Calibri"/>
              <a:sym typeface="Calibri"/>
            </a:endParaRPr>
          </a:p>
          <a:p>
            <a:pPr marL="285750" marR="0" lvl="0" indent="-285750" algn="ctr" rtl="0">
              <a:spcBef>
                <a:spcPts val="0"/>
              </a:spcBef>
              <a:spcAft>
                <a:spcPts val="0"/>
              </a:spcAft>
              <a:buClr>
                <a:schemeClr val="dk1"/>
              </a:buClr>
              <a:buSzPts val="2400"/>
              <a:buFont typeface="Arial"/>
              <a:buChar char="•"/>
            </a:pPr>
            <a:r>
              <a:rPr lang="en-GB" sz="2400" dirty="0">
                <a:solidFill>
                  <a:schemeClr val="dk1"/>
                </a:solidFill>
                <a:latin typeface="Calibri"/>
                <a:ea typeface="Calibri"/>
                <a:cs typeface="Calibri"/>
                <a:sym typeface="Calibri"/>
              </a:rPr>
              <a:t>Plenary</a:t>
            </a:r>
            <a:endParaRPr dirty="0"/>
          </a:p>
        </p:txBody>
      </p:sp>
    </p:spTree>
    <p:extLst>
      <p:ext uri="{BB962C8B-B14F-4D97-AF65-F5344CB8AC3E}">
        <p14:creationId xmlns:p14="http://schemas.microsoft.com/office/powerpoint/2010/main" val="21656070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g13eaad53cb2_0_0"/>
          <p:cNvSpPr txBox="1">
            <a:spLocks noGrp="1"/>
          </p:cNvSpPr>
          <p:nvPr>
            <p:ph type="title"/>
          </p:nvPr>
        </p:nvSpPr>
        <p:spPr>
          <a:xfrm>
            <a:off x="838200" y="374650"/>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GB" b="1" dirty="0"/>
              <a:t>Learning objectives</a:t>
            </a:r>
            <a:endParaRPr b="1" dirty="0"/>
          </a:p>
        </p:txBody>
      </p:sp>
      <p:sp>
        <p:nvSpPr>
          <p:cNvPr id="96" name="Google Shape;96;g13eaad53cb2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2900" algn="ctr" rtl="0">
              <a:lnSpc>
                <a:spcPct val="100000"/>
              </a:lnSpc>
              <a:spcBef>
                <a:spcPts val="0"/>
              </a:spcBef>
              <a:spcAft>
                <a:spcPts val="0"/>
              </a:spcAft>
              <a:buSzPct val="100000"/>
              <a:buChar char="•"/>
            </a:pPr>
            <a:r>
              <a:rPr lang="en-GB" dirty="0"/>
              <a:t>To review how much the Leeman Road area has changed over time</a:t>
            </a:r>
          </a:p>
          <a:p>
            <a:pPr marL="457200" lvl="0" indent="-342900" algn="ctr" rtl="0">
              <a:lnSpc>
                <a:spcPct val="100000"/>
              </a:lnSpc>
              <a:spcBef>
                <a:spcPts val="0"/>
              </a:spcBef>
              <a:spcAft>
                <a:spcPts val="0"/>
              </a:spcAft>
              <a:buSzPct val="100000"/>
              <a:buChar char="•"/>
            </a:pPr>
            <a:r>
              <a:rPr lang="en-GB" dirty="0"/>
              <a:t>To identify features that have stayed the same </a:t>
            </a:r>
            <a:endParaRPr dirty="0"/>
          </a:p>
          <a:p>
            <a:pPr marL="457200" lvl="0" indent="-342900" algn="ctr" rtl="0">
              <a:lnSpc>
                <a:spcPct val="100000"/>
              </a:lnSpc>
              <a:spcBef>
                <a:spcPts val="0"/>
              </a:spcBef>
              <a:spcAft>
                <a:spcPts val="0"/>
              </a:spcAft>
              <a:buSzPct val="100000"/>
              <a:buChar char="•"/>
            </a:pPr>
            <a:r>
              <a:rPr lang="en-GB" dirty="0"/>
              <a:t>To identify reasons for changes</a:t>
            </a:r>
            <a:endParaRPr dirty="0"/>
          </a:p>
        </p:txBody>
      </p:sp>
    </p:spTree>
    <p:extLst>
      <p:ext uri="{BB962C8B-B14F-4D97-AF65-F5344CB8AC3E}">
        <p14:creationId xmlns:p14="http://schemas.microsoft.com/office/powerpoint/2010/main" val="31792844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3"/>
          <p:cNvSpPr txBox="1"/>
          <p:nvPr/>
        </p:nvSpPr>
        <p:spPr>
          <a:xfrm>
            <a:off x="944880" y="548984"/>
            <a:ext cx="10414000" cy="13849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Maps </a:t>
            </a:r>
            <a:endParaRPr sz="1800" b="1" dirty="0"/>
          </a:p>
          <a:p>
            <a:pPr marL="0" marR="0" lvl="0" indent="0" algn="ctr" rtl="0">
              <a:spcBef>
                <a:spcPts val="0"/>
              </a:spcBef>
              <a:spcAft>
                <a:spcPts val="0"/>
              </a:spcAft>
              <a:buNone/>
            </a:pPr>
            <a:endParaRPr sz="24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did the maps show us about how the area has changed? </a:t>
            </a:r>
            <a:endParaRPr sz="1600" dirty="0"/>
          </a:p>
        </p:txBody>
      </p:sp>
      <p:pic>
        <p:nvPicPr>
          <p:cNvPr id="102" name="Google Shape;102;p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25125" y="2309829"/>
            <a:ext cx="3785915" cy="2451480"/>
          </a:xfrm>
          <a:prstGeom prst="rect">
            <a:avLst/>
          </a:prstGeom>
          <a:noFill/>
          <a:ln>
            <a:noFill/>
          </a:ln>
        </p:spPr>
      </p:pic>
      <p:pic>
        <p:nvPicPr>
          <p:cNvPr id="103" name="Google Shape;103;p3"/>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579035" y="2244298"/>
            <a:ext cx="3779845" cy="2369403"/>
          </a:xfrm>
          <a:prstGeom prst="rect">
            <a:avLst/>
          </a:prstGeom>
          <a:noFill/>
          <a:ln>
            <a:noFill/>
          </a:ln>
        </p:spPr>
      </p:pic>
      <p:pic>
        <p:nvPicPr>
          <p:cNvPr id="104" name="Google Shape;104;p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023900" y="4249973"/>
            <a:ext cx="3885497" cy="2369403"/>
          </a:xfrm>
          <a:prstGeom prst="rect">
            <a:avLst/>
          </a:prstGeom>
          <a:noFill/>
          <a:ln>
            <a:noFill/>
          </a:ln>
        </p:spPr>
      </p:pic>
    </p:spTree>
    <p:extLst>
      <p:ext uri="{BB962C8B-B14F-4D97-AF65-F5344CB8AC3E}">
        <p14:creationId xmlns:p14="http://schemas.microsoft.com/office/powerpoint/2010/main" val="88739836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4"/>
          <p:cNvSpPr txBox="1"/>
          <p:nvPr/>
        </p:nvSpPr>
        <p:spPr>
          <a:xfrm>
            <a:off x="738028" y="460385"/>
            <a:ext cx="10715943" cy="144650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Photographs</a:t>
            </a:r>
            <a:endParaRPr sz="32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did the photographs tell us about how the area has changed? </a:t>
            </a:r>
            <a:endParaRPr sz="1600" dirty="0"/>
          </a:p>
        </p:txBody>
      </p:sp>
      <p:pic>
        <p:nvPicPr>
          <p:cNvPr id="110" name="Google Shape;110;p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93737" y="2301875"/>
            <a:ext cx="3385817" cy="2482037"/>
          </a:xfrm>
          <a:prstGeom prst="rect">
            <a:avLst/>
          </a:prstGeom>
          <a:noFill/>
          <a:ln>
            <a:noFill/>
          </a:ln>
        </p:spPr>
      </p:pic>
      <p:pic>
        <p:nvPicPr>
          <p:cNvPr id="111" name="Google Shape;111;p4"/>
          <p:cNvPicPr preferRelativeResize="0"/>
          <p:nvPr/>
        </p:nvPicPr>
        <p:blipFill rotWithShape="1">
          <a:blip r:embed="rId4">
            <a:alphaModFix/>
          </a:blip>
          <a:srcRect/>
          <a:stretch/>
        </p:blipFill>
        <p:spPr>
          <a:xfrm>
            <a:off x="7686869" y="2179320"/>
            <a:ext cx="3486150" cy="3495040"/>
          </a:xfrm>
          <a:prstGeom prst="rect">
            <a:avLst/>
          </a:prstGeom>
          <a:noFill/>
          <a:ln>
            <a:noFill/>
          </a:ln>
        </p:spPr>
      </p:pic>
      <p:pic>
        <p:nvPicPr>
          <p:cNvPr id="112" name="Google Shape;112;p4"/>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rot="5400000">
            <a:off x="4411346" y="3315335"/>
            <a:ext cx="2957830" cy="3945890"/>
          </a:xfrm>
          <a:prstGeom prst="rect">
            <a:avLst/>
          </a:prstGeom>
          <a:noFill/>
          <a:ln>
            <a:noFill/>
          </a:ln>
        </p:spPr>
      </p:pic>
    </p:spTree>
    <p:extLst>
      <p:ext uri="{BB962C8B-B14F-4D97-AF65-F5344CB8AC3E}">
        <p14:creationId xmlns:p14="http://schemas.microsoft.com/office/powerpoint/2010/main" val="39553119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5"/>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854801" y="1788097"/>
            <a:ext cx="5340707" cy="3281806"/>
          </a:xfrm>
          <a:prstGeom prst="rect">
            <a:avLst/>
          </a:prstGeom>
          <a:noFill/>
          <a:ln>
            <a:noFill/>
          </a:ln>
        </p:spPr>
      </p:pic>
      <p:sp>
        <p:nvSpPr>
          <p:cNvPr id="118" name="Google Shape;118;p5"/>
          <p:cNvSpPr txBox="1"/>
          <p:nvPr/>
        </p:nvSpPr>
        <p:spPr>
          <a:xfrm>
            <a:off x="697231" y="1882884"/>
            <a:ext cx="4734560" cy="212361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600" b="1" dirty="0">
                <a:solidFill>
                  <a:schemeClr val="dk1"/>
                </a:solidFill>
                <a:latin typeface="Calibri"/>
                <a:ea typeface="Calibri"/>
                <a:cs typeface="Calibri"/>
                <a:sym typeface="Calibri"/>
              </a:rPr>
              <a:t>Shops</a:t>
            </a:r>
            <a:endParaRPr sz="1800" b="1" dirty="0"/>
          </a:p>
          <a:p>
            <a:pPr marL="0" marR="0" lvl="0" indent="0" algn="ctr" rtl="0">
              <a:spcBef>
                <a:spcPts val="0"/>
              </a:spcBef>
              <a:spcAft>
                <a:spcPts val="0"/>
              </a:spcAft>
              <a:buNone/>
            </a:pPr>
            <a:endParaRPr sz="32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3200" dirty="0">
                <a:solidFill>
                  <a:schemeClr val="dk1"/>
                </a:solidFill>
                <a:latin typeface="Calibri"/>
                <a:ea typeface="Calibri"/>
                <a:cs typeface="Calibri"/>
                <a:sym typeface="Calibri"/>
              </a:rPr>
              <a:t>How have shops changed over time?</a:t>
            </a:r>
            <a:endParaRPr sz="1600" dirty="0"/>
          </a:p>
        </p:txBody>
      </p:sp>
    </p:spTree>
    <p:extLst>
      <p:ext uri="{BB962C8B-B14F-4D97-AF65-F5344CB8AC3E}">
        <p14:creationId xmlns:p14="http://schemas.microsoft.com/office/powerpoint/2010/main" val="39232047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6"/>
          <p:cNvSpPr txBox="1"/>
          <p:nvPr/>
        </p:nvSpPr>
        <p:spPr>
          <a:xfrm>
            <a:off x="1019712" y="2951946"/>
            <a:ext cx="10152576" cy="193895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Memories</a:t>
            </a:r>
          </a:p>
          <a:p>
            <a:pPr marL="0" marR="0" lvl="0" indent="0" algn="ctr" rtl="0">
              <a:spcBef>
                <a:spcPts val="0"/>
              </a:spcBef>
              <a:spcAft>
                <a:spcPts val="0"/>
              </a:spcAft>
              <a:buNone/>
            </a:pPr>
            <a:endParaRPr lang="en-GB" sz="3200" b="1"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changes did people tell us about in their memories of the Leeman Road area? </a:t>
            </a:r>
            <a:endParaRPr dirty="0"/>
          </a:p>
        </p:txBody>
      </p:sp>
      <p:sp>
        <p:nvSpPr>
          <p:cNvPr id="124" name="Google Shape;124;p6"/>
          <p:cNvSpPr/>
          <p:nvPr/>
        </p:nvSpPr>
        <p:spPr>
          <a:xfrm>
            <a:off x="7508240" y="751840"/>
            <a:ext cx="3664048" cy="1818640"/>
          </a:xfrm>
          <a:prstGeom prst="wedgeRoundRectCallout">
            <a:avLst>
              <a:gd name="adj1" fmla="val 55421"/>
              <a:gd name="adj2" fmla="val 72556"/>
              <a:gd name="adj3" fmla="val 16667"/>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0007065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7"/>
          <p:cNvSpPr txBox="1"/>
          <p:nvPr/>
        </p:nvSpPr>
        <p:spPr>
          <a:xfrm>
            <a:off x="504826" y="690880"/>
            <a:ext cx="11058524"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How much has the Leeman Road area changed over time? </a:t>
            </a:r>
            <a:endParaRPr sz="1600" b="1" dirty="0"/>
          </a:p>
        </p:txBody>
      </p:sp>
      <p:sp>
        <p:nvSpPr>
          <p:cNvPr id="130" name="Google Shape;130;p7"/>
          <p:cNvSpPr/>
          <p:nvPr/>
        </p:nvSpPr>
        <p:spPr>
          <a:xfrm>
            <a:off x="2098271" y="1452880"/>
            <a:ext cx="4688609" cy="4592320"/>
          </a:xfrm>
          <a:prstGeom prst="ellipse">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1" name="Google Shape;131;p7"/>
          <p:cNvSpPr/>
          <p:nvPr/>
        </p:nvSpPr>
        <p:spPr>
          <a:xfrm>
            <a:off x="5405120" y="1452880"/>
            <a:ext cx="4688609" cy="4592320"/>
          </a:xfrm>
          <a:prstGeom prst="ellipse">
            <a:avLst/>
          </a:prstGeom>
          <a:noFill/>
          <a:ln w="2857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2" name="Google Shape;132;p7"/>
          <p:cNvSpPr txBox="1"/>
          <p:nvPr/>
        </p:nvSpPr>
        <p:spPr>
          <a:xfrm>
            <a:off x="233680" y="3178461"/>
            <a:ext cx="1752831" cy="184665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What was Leeman Road like in the past?</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p:txBody>
      </p:sp>
      <p:sp>
        <p:nvSpPr>
          <p:cNvPr id="133" name="Google Shape;133;p7"/>
          <p:cNvSpPr txBox="1"/>
          <p:nvPr/>
        </p:nvSpPr>
        <p:spPr>
          <a:xfrm>
            <a:off x="10317249" y="2901462"/>
            <a:ext cx="1336271" cy="156966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What is Leeman Road like now?</a:t>
            </a:r>
            <a:endParaRPr dirty="0"/>
          </a:p>
        </p:txBody>
      </p:sp>
      <p:sp>
        <p:nvSpPr>
          <p:cNvPr id="134" name="Google Shape;134;p7"/>
          <p:cNvSpPr txBox="1"/>
          <p:nvPr/>
        </p:nvSpPr>
        <p:spPr>
          <a:xfrm>
            <a:off x="4849344" y="6045200"/>
            <a:ext cx="2493311"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2400" dirty="0">
                <a:solidFill>
                  <a:schemeClr val="dk1"/>
                </a:solidFill>
                <a:latin typeface="Calibri"/>
                <a:ea typeface="Calibri"/>
                <a:cs typeface="Calibri"/>
                <a:sym typeface="Calibri"/>
              </a:rPr>
              <a:t>What is the same?</a:t>
            </a:r>
            <a:endParaRPr dirty="0"/>
          </a:p>
        </p:txBody>
      </p:sp>
    </p:spTree>
    <p:extLst>
      <p:ext uri="{BB962C8B-B14F-4D97-AF65-F5344CB8AC3E}">
        <p14:creationId xmlns:p14="http://schemas.microsoft.com/office/powerpoint/2010/main" val="223901593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8"/>
          <p:cNvSpPr txBox="1"/>
          <p:nvPr/>
        </p:nvSpPr>
        <p:spPr>
          <a:xfrm>
            <a:off x="764565" y="151200"/>
            <a:ext cx="5538909" cy="6555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Double bubble diagram</a:t>
            </a:r>
            <a:endParaRPr sz="1800" b="1" dirty="0"/>
          </a:p>
          <a:p>
            <a:pPr marL="0" marR="0" lvl="0" indent="0" algn="ctr" rtl="0">
              <a:spcBef>
                <a:spcPts val="0"/>
              </a:spcBef>
              <a:spcAft>
                <a:spcPts val="0"/>
              </a:spcAft>
              <a:buNone/>
            </a:pPr>
            <a:endParaRPr sz="24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A double bubble diagram is another way of showing continuity and change.</a:t>
            </a:r>
            <a:endParaRPr sz="16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The bubbles on the left are used to show how the area was different in the past. </a:t>
            </a:r>
            <a:endParaRPr sz="16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The bubbles on the right show how the area is different now. </a:t>
            </a:r>
            <a:endParaRPr sz="1600"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The bubbles in the middle show continuity – what is still the same?</a:t>
            </a:r>
            <a:endParaRPr sz="1600" dirty="0"/>
          </a:p>
        </p:txBody>
      </p:sp>
      <p:pic>
        <p:nvPicPr>
          <p:cNvPr id="3" name="Picture 2">
            <a:extLst>
              <a:ext uri="{FF2B5EF4-FFF2-40B4-BE49-F238E27FC236}">
                <a16:creationId xmlns:a16="http://schemas.microsoft.com/office/drawing/2014/main" id="{A82A9572-4C42-2266-D41A-E058A3F1A8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37303" y="1552478"/>
            <a:ext cx="5308873" cy="3753043"/>
          </a:xfrm>
          <a:prstGeom prst="rect">
            <a:avLst/>
          </a:prstGeom>
        </p:spPr>
      </p:pic>
    </p:spTree>
    <p:extLst>
      <p:ext uri="{BB962C8B-B14F-4D97-AF65-F5344CB8AC3E}">
        <p14:creationId xmlns:p14="http://schemas.microsoft.com/office/powerpoint/2010/main" val="2580410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3" name="Picture 2">
            <a:extLst>
              <a:ext uri="{FF2B5EF4-FFF2-40B4-BE49-F238E27FC236}">
                <a16:creationId xmlns:a16="http://schemas.microsoft.com/office/drawing/2014/main" id="{B85F350A-09B6-94FF-352B-60204522325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46747" y="707818"/>
            <a:ext cx="7698505" cy="5442364"/>
          </a:xfrm>
          <a:prstGeom prst="rect">
            <a:avLst/>
          </a:prstGeom>
        </p:spPr>
      </p:pic>
    </p:spTree>
    <p:extLst>
      <p:ext uri="{BB962C8B-B14F-4D97-AF65-F5344CB8AC3E}">
        <p14:creationId xmlns:p14="http://schemas.microsoft.com/office/powerpoint/2010/main" val="33651038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10"/>
          <p:cNvSpPr txBox="1"/>
          <p:nvPr/>
        </p:nvSpPr>
        <p:spPr>
          <a:xfrm>
            <a:off x="500873" y="1009078"/>
            <a:ext cx="10972234" cy="31700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3200" b="1" dirty="0">
                <a:solidFill>
                  <a:schemeClr val="dk1"/>
                </a:solidFill>
                <a:latin typeface="Calibri"/>
                <a:ea typeface="Calibri"/>
                <a:cs typeface="Calibri"/>
                <a:sym typeface="Calibri"/>
              </a:rPr>
              <a:t>Plenary</a:t>
            </a:r>
            <a:endParaRPr sz="1600" b="1"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What do you think the biggest change in the Leeman Road area has been?</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Why do you think that this has been the biggest change? </a:t>
            </a:r>
            <a:endParaRPr dirty="0"/>
          </a:p>
          <a:p>
            <a:pPr marL="0" marR="0" lvl="0" indent="0" algn="ctr" rtl="0">
              <a:spcBef>
                <a:spcPts val="0"/>
              </a:spcBef>
              <a:spcAft>
                <a:spcPts val="0"/>
              </a:spcAft>
              <a:buNone/>
            </a:pPr>
            <a:endParaRPr sz="2800" dirty="0">
              <a:solidFill>
                <a:schemeClr val="dk1"/>
              </a:solidFill>
              <a:latin typeface="Calibri"/>
              <a:ea typeface="Calibri"/>
              <a:cs typeface="Calibri"/>
              <a:sym typeface="Calibri"/>
            </a:endParaRPr>
          </a:p>
          <a:p>
            <a:pPr marL="0" marR="0" lvl="0" indent="0" algn="ctr" rtl="0">
              <a:spcBef>
                <a:spcPts val="0"/>
              </a:spcBef>
              <a:spcAft>
                <a:spcPts val="0"/>
              </a:spcAft>
              <a:buNone/>
            </a:pPr>
            <a:r>
              <a:rPr lang="en-GB" sz="2800" dirty="0">
                <a:solidFill>
                  <a:schemeClr val="dk1"/>
                </a:solidFill>
                <a:latin typeface="Calibri"/>
                <a:ea typeface="Calibri"/>
                <a:cs typeface="Calibri"/>
                <a:sym typeface="Calibri"/>
              </a:rPr>
              <a:t>I think... is the biggest change because...</a:t>
            </a:r>
            <a:endParaRPr sz="28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3856894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27FF23368C1994C92190B190005AC5F" ma:contentTypeVersion="10" ma:contentTypeDescription="Create a new document." ma:contentTypeScope="" ma:versionID="27c64e0663d95c0fac70749b49f462dc">
  <xsd:schema xmlns:xsd="http://www.w3.org/2001/XMLSchema" xmlns:xs="http://www.w3.org/2001/XMLSchema" xmlns:p="http://schemas.microsoft.com/office/2006/metadata/properties" xmlns:ns2="dd9ccef1-90cc-4e0b-a1ce-dc802115fcd2" targetNamespace="http://schemas.microsoft.com/office/2006/metadata/properties" ma:root="true" ma:fieldsID="b5d0e39ea00a2dcd376d335003871191" ns2:_="">
    <xsd:import namespace="dd9ccef1-90cc-4e0b-a1ce-dc802115fcd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9ccef1-90cc-4e0b-a1ce-dc802115fc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1CE8A49-08F6-496C-8F2E-9A0E0B03E2F2}"/>
</file>

<file path=customXml/itemProps2.xml><?xml version="1.0" encoding="utf-8"?>
<ds:datastoreItem xmlns:ds="http://schemas.openxmlformats.org/officeDocument/2006/customXml" ds:itemID="{DA2A15CE-7532-41AF-9C28-A6C27ABC9E4C}"/>
</file>

<file path=customXml/itemProps3.xml><?xml version="1.0" encoding="utf-8"?>
<ds:datastoreItem xmlns:ds="http://schemas.openxmlformats.org/officeDocument/2006/customXml" ds:itemID="{9B1147B7-8A96-4E34-B08C-5619B358AD93}"/>
</file>

<file path=docProps/app.xml><?xml version="1.0" encoding="utf-8"?>
<Properties xmlns="http://schemas.openxmlformats.org/officeDocument/2006/extended-properties" xmlns:vt="http://schemas.openxmlformats.org/officeDocument/2006/docPropsVTypes">
  <TotalTime>0</TotalTime>
  <Words>3099</Words>
  <Application>Microsoft Office PowerPoint</Application>
  <PresentationFormat>Widescreen</PresentationFormat>
  <Paragraphs>443</Paragraphs>
  <Slides>66</Slides>
  <Notes>66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66</vt:i4>
      </vt:variant>
    </vt:vector>
  </HeadingPairs>
  <TitlesOfParts>
    <vt:vector size="71" baseType="lpstr">
      <vt:lpstr>Arial</vt:lpstr>
      <vt:lpstr>Calibri</vt:lpstr>
      <vt:lpstr>Segoe UI</vt:lpstr>
      <vt:lpstr>Office Theme</vt:lpstr>
      <vt:lpstr>Office Theme</vt:lpstr>
      <vt:lpstr>How much has the Leeman Road area of York changed over time?</vt:lpstr>
      <vt:lpstr>PowerPoint Presentation</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much has the Leeman Road area of York changed over time?</vt:lpstr>
      <vt:lpstr>PowerPoint Presentation</vt:lpstr>
      <vt:lpstr>Learning objective</vt:lpstr>
      <vt:lpstr>PowerPoint Presentation</vt:lpstr>
      <vt:lpstr>PowerPoint Presentation</vt:lpstr>
      <vt:lpstr>PowerPoint Presentation</vt:lpstr>
      <vt:lpstr>PowerPoint Presentation</vt:lpstr>
      <vt:lpstr>How much has the Leeman Road area of York changed over time?</vt:lpstr>
      <vt:lpstr>PowerPoint Presentation</vt:lpstr>
      <vt:lpstr>Learning objective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much has the Leeman Road area of York changed over time? </vt:lpstr>
      <vt:lpstr>PowerPoint Presentation</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much has the Leeman Road area of York changed over time? </vt:lpstr>
      <vt:lpstr>PowerPoint Presentation</vt:lpstr>
      <vt:lpstr>Learning objective</vt:lpstr>
      <vt:lpstr>PowerPoint Presentation</vt:lpstr>
      <vt:lpstr>PowerPoint Presentation</vt:lpstr>
      <vt:lpstr>PowerPoint Presentation</vt:lpstr>
      <vt:lpstr>PowerPoint Presentation</vt:lpstr>
      <vt:lpstr>PowerPoint Presentation</vt:lpstr>
      <vt:lpstr>How much has the Leeman Road of York changed over time? </vt:lpstr>
      <vt:lpstr>PowerPoint Presentation</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much has the Leeman Road area of York changed over time?</dc:title>
  <dc:creator>Rachel Bruce</dc:creator>
  <cp:lastModifiedBy>Maheema Chanrai</cp:lastModifiedBy>
  <cp:revision>1</cp:revision>
  <dcterms:created xsi:type="dcterms:W3CDTF">2023-03-30T14:35:42Z</dcterms:created>
  <dcterms:modified xsi:type="dcterms:W3CDTF">2023-03-30T14:39:22Z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y fmtid="{D5CDD505-2E9C-101B-9397-08002B2CF9AE}" pid="3" name="ContentTypeId">
    <vt:lpwstr>0x010100127FF23368C1994C92190B190005AC5F</vt:lpwstr>
  </property>
</Properties>
</file>